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Arimo Bold" charset="1" panose="020B0704020202020204"/>
      <p:regular r:id="rId27"/>
    </p:embeddedFont>
    <p:embeddedFont>
      <p:font typeface="Arimo" charset="1" panose="020B060402020202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14" Target="../media/image41.png" Type="http://schemas.openxmlformats.org/officeDocument/2006/relationships/image"/><Relationship Id="rId15" Target="../media/image42.png" Type="http://schemas.openxmlformats.org/officeDocument/2006/relationships/image"/><Relationship Id="rId16" Target="../media/image43.png" Type="http://schemas.openxmlformats.org/officeDocument/2006/relationships/image"/><Relationship Id="rId17" Target="../media/image44.png" Type="http://schemas.openxmlformats.org/officeDocument/2006/relationships/image"/><Relationship Id="rId18" Target="../media/image45.pn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9.png" Type="http://schemas.openxmlformats.org/officeDocument/2006/relationships/image"/><Relationship Id="rId12" Target="../media/image28.pn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46.png" Type="http://schemas.openxmlformats.org/officeDocument/2006/relationships/image"/><Relationship Id="rId7" Target="../media/image43.pn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43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4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5.png" Type="http://schemas.openxmlformats.org/officeDocument/2006/relationships/image"/><Relationship Id="rId4" Target="../media/image43.png" Type="http://schemas.openxmlformats.org/officeDocument/2006/relationships/image"/><Relationship Id="rId5" Target="../media/image51.png" Type="http://schemas.openxmlformats.org/officeDocument/2006/relationships/image"/><Relationship Id="rId6" Target="../media/image46.png" Type="http://schemas.openxmlformats.org/officeDocument/2006/relationships/image"/><Relationship Id="rId7" Target="../media/image52.png" Type="http://schemas.openxmlformats.org/officeDocument/2006/relationships/image"/><Relationship Id="rId8" Target="../media/image4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9.png" Type="http://schemas.openxmlformats.org/officeDocument/2006/relationships/image"/><Relationship Id="rId12" Target="../media/image60.svg" Type="http://schemas.openxmlformats.org/officeDocument/2006/relationships/image"/><Relationship Id="rId2" Target="../media/image1.png" Type="http://schemas.openxmlformats.org/officeDocument/2006/relationships/image"/><Relationship Id="rId3" Target="../media/image43.pn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jpeg" Type="http://schemas.openxmlformats.org/officeDocument/2006/relationships/image"/><Relationship Id="rId3" Target="../media/image62.jpeg" Type="http://schemas.openxmlformats.org/officeDocument/2006/relationships/image"/><Relationship Id="rId4" Target="../media/image63.jpeg" Type="http://schemas.openxmlformats.org/officeDocument/2006/relationships/image"/><Relationship Id="rId5" Target="../media/image64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VAGLSisnLkw.mp4" Type="http://schemas.openxmlformats.org/officeDocument/2006/relationships/video"/><Relationship Id="rId4" Target="../media/VAGLSisnLkw.mp4" Type="http://schemas.microsoft.com/office/2007/relationships/media"/><Relationship Id="rId5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0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4174" y="9258300"/>
            <a:ext cx="848755" cy="507561"/>
          </a:xfrm>
          <a:custGeom>
            <a:avLst/>
            <a:gdLst/>
            <a:ahLst/>
            <a:cxnLst/>
            <a:rect r="r" b="b" t="t" l="l"/>
            <a:pathLst>
              <a:path h="507561" w="848755">
                <a:moveTo>
                  <a:pt x="0" y="0"/>
                </a:moveTo>
                <a:lnTo>
                  <a:pt x="848755" y="0"/>
                </a:lnTo>
                <a:lnTo>
                  <a:pt x="848755" y="507561"/>
                </a:lnTo>
                <a:lnTo>
                  <a:pt x="0" y="507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54174" y="490561"/>
            <a:ext cx="16345816" cy="10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7"/>
              </a:lnSpc>
            </a:pPr>
            <a:r>
              <a:rPr lang="en-US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AWS 1조 - N1S3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175335" y="8875966"/>
            <a:ext cx="2924656" cy="659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2"/>
              </a:lnSpc>
              <a:spcBef>
                <a:spcPct val="0"/>
              </a:spcBef>
            </a:pPr>
            <a:r>
              <a:rPr lang="en-US" sz="3644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travElWith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42601" y="7003987"/>
            <a:ext cx="4747871" cy="1755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조장, AI 챗봇 관련 담당</a:t>
            </a:r>
          </a:p>
          <a:p>
            <a:pPr algn="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발표자, AI 챗봇 관련 담당</a:t>
            </a:r>
          </a:p>
          <a:p>
            <a:pPr algn="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프론트, 백엔드, 서비스 인프라 구성</a:t>
            </a:r>
          </a:p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프론트, 백엔드, 서비스 인프라 구성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76848" y="7003987"/>
            <a:ext cx="1356253" cy="175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공대영 -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김인환 -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박시은 -</a:t>
            </a:r>
          </a:p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서호준 -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0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84427" y="3262161"/>
            <a:ext cx="446118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Pooling을 위한 Websocket 통신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384427" y="4777311"/>
            <a:ext cx="456959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</a:t>
            </a:r>
            <a:r>
              <a:rPr lang="en-US" sz="2499" strike="noStrike" u="non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edis를 통한 이전 대화 내역 저장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384427" y="6178850"/>
            <a:ext cx="444903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Lambda</a:t>
            </a:r>
            <a:r>
              <a:rPr lang="en-US" sz="2499" strike="noStrike" u="non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를 통한 Agent 호출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84427" y="7581459"/>
            <a:ext cx="3775349" cy="434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DDB를 조회하여 답변 수신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05470" y="5360433"/>
            <a:ext cx="1059768" cy="1387792"/>
          </a:xfrm>
          <a:custGeom>
            <a:avLst/>
            <a:gdLst/>
            <a:ahLst/>
            <a:cxnLst/>
            <a:rect r="r" b="b" t="t" l="l"/>
            <a:pathLst>
              <a:path h="1387792" w="1059768">
                <a:moveTo>
                  <a:pt x="0" y="0"/>
                </a:moveTo>
                <a:lnTo>
                  <a:pt x="1059768" y="0"/>
                </a:lnTo>
                <a:lnTo>
                  <a:pt x="1059768" y="1387792"/>
                </a:lnTo>
                <a:lnTo>
                  <a:pt x="0" y="1387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2879538" y="6073379"/>
            <a:ext cx="242551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arrow" len="sm" w="med"/>
            <a:tailEnd type="arrow" len="sm" w="med"/>
          </a:ln>
        </p:spPr>
      </p:sp>
      <p:grpSp>
        <p:nvGrpSpPr>
          <p:cNvPr name="Group 8" id="8"/>
          <p:cNvGrpSpPr/>
          <p:nvPr/>
        </p:nvGrpSpPr>
        <p:grpSpPr>
          <a:xfrm rot="0">
            <a:off x="7902561" y="3508942"/>
            <a:ext cx="2012165" cy="1693851"/>
            <a:chOff x="0" y="0"/>
            <a:chExt cx="2682886" cy="2258468"/>
          </a:xfrm>
        </p:grpSpPr>
        <p:sp>
          <p:nvSpPr>
            <p:cNvPr name="AutoShape 9" id="9"/>
            <p:cNvSpPr/>
            <p:nvPr/>
          </p:nvSpPr>
          <p:spPr>
            <a:xfrm flipV="true">
              <a:off x="17961" y="17961"/>
              <a:ext cx="2222547" cy="2222547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0" id="10"/>
            <p:cNvSpPr/>
            <p:nvPr/>
          </p:nvSpPr>
          <p:spPr>
            <a:xfrm flipH="true">
              <a:off x="442379" y="17961"/>
              <a:ext cx="2222547" cy="2222547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AutoShape 11" id="11"/>
          <p:cNvSpPr/>
          <p:nvPr/>
        </p:nvSpPr>
        <p:spPr>
          <a:xfrm>
            <a:off x="10008643" y="3508942"/>
            <a:ext cx="1634558" cy="163455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" id="12"/>
          <p:cNvSpPr/>
          <p:nvPr/>
        </p:nvSpPr>
        <p:spPr>
          <a:xfrm>
            <a:off x="7902561" y="6801090"/>
            <a:ext cx="0" cy="139562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 flipH="true">
            <a:off x="8507868" y="7079537"/>
            <a:ext cx="3164592" cy="158651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3847837" y="5093733"/>
            <a:ext cx="480340" cy="480340"/>
          </a:xfrm>
          <a:custGeom>
            <a:avLst/>
            <a:gdLst/>
            <a:ahLst/>
            <a:cxnLst/>
            <a:rect r="r" b="b" t="t" l="l"/>
            <a:pathLst>
              <a:path h="480340" w="480340">
                <a:moveTo>
                  <a:pt x="0" y="0"/>
                </a:moveTo>
                <a:lnTo>
                  <a:pt x="480340" y="0"/>
                </a:lnTo>
                <a:lnTo>
                  <a:pt x="480340" y="480340"/>
                </a:lnTo>
                <a:lnTo>
                  <a:pt x="0" y="480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437926" y="3881664"/>
            <a:ext cx="3308735" cy="1212069"/>
          </a:xfrm>
          <a:custGeom>
            <a:avLst/>
            <a:gdLst/>
            <a:ahLst/>
            <a:cxnLst/>
            <a:rect r="r" b="b" t="t" l="l"/>
            <a:pathLst>
              <a:path h="1212069" w="3308735">
                <a:moveTo>
                  <a:pt x="0" y="0"/>
                </a:moveTo>
                <a:lnTo>
                  <a:pt x="3308735" y="0"/>
                </a:lnTo>
                <a:lnTo>
                  <a:pt x="3308735" y="1212069"/>
                </a:lnTo>
                <a:lnTo>
                  <a:pt x="0" y="12120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221665" y="4096005"/>
            <a:ext cx="467744" cy="467744"/>
          </a:xfrm>
          <a:custGeom>
            <a:avLst/>
            <a:gdLst/>
            <a:ahLst/>
            <a:cxnLst/>
            <a:rect r="r" b="b" t="t" l="l"/>
            <a:pathLst>
              <a:path h="467744" w="467744">
                <a:moveTo>
                  <a:pt x="0" y="0"/>
                </a:moveTo>
                <a:lnTo>
                  <a:pt x="467743" y="0"/>
                </a:lnTo>
                <a:lnTo>
                  <a:pt x="467743" y="467743"/>
                </a:lnTo>
                <a:lnTo>
                  <a:pt x="0" y="4677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2700000">
            <a:off x="7988399" y="3611525"/>
            <a:ext cx="506447" cy="506447"/>
          </a:xfrm>
          <a:custGeom>
            <a:avLst/>
            <a:gdLst/>
            <a:ahLst/>
            <a:cxnLst/>
            <a:rect r="r" b="b" t="t" l="l"/>
            <a:pathLst>
              <a:path h="506447" w="506447">
                <a:moveTo>
                  <a:pt x="0" y="0"/>
                </a:moveTo>
                <a:lnTo>
                  <a:pt x="506447" y="0"/>
                </a:lnTo>
                <a:lnTo>
                  <a:pt x="506447" y="506447"/>
                </a:lnTo>
                <a:lnTo>
                  <a:pt x="0" y="5064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994140" y="7027106"/>
            <a:ext cx="472878" cy="472878"/>
          </a:xfrm>
          <a:custGeom>
            <a:avLst/>
            <a:gdLst/>
            <a:ahLst/>
            <a:cxnLst/>
            <a:rect r="r" b="b" t="t" l="l"/>
            <a:pathLst>
              <a:path h="472878" w="472878">
                <a:moveTo>
                  <a:pt x="0" y="0"/>
                </a:moveTo>
                <a:lnTo>
                  <a:pt x="472877" y="0"/>
                </a:lnTo>
                <a:lnTo>
                  <a:pt x="472877" y="472878"/>
                </a:lnTo>
                <a:lnTo>
                  <a:pt x="0" y="4728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410775" y="5293758"/>
            <a:ext cx="3627499" cy="1382790"/>
          </a:xfrm>
          <a:custGeom>
            <a:avLst/>
            <a:gdLst/>
            <a:ahLst/>
            <a:cxnLst/>
            <a:rect r="r" b="b" t="t" l="l"/>
            <a:pathLst>
              <a:path h="1382790" w="3627499">
                <a:moveTo>
                  <a:pt x="0" y="0"/>
                </a:moveTo>
                <a:lnTo>
                  <a:pt x="3627499" y="0"/>
                </a:lnTo>
                <a:lnTo>
                  <a:pt x="3627499" y="1382790"/>
                </a:lnTo>
                <a:lnTo>
                  <a:pt x="0" y="138279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504840" y="2203996"/>
            <a:ext cx="1161999" cy="1161999"/>
          </a:xfrm>
          <a:custGeom>
            <a:avLst/>
            <a:gdLst/>
            <a:ahLst/>
            <a:cxnLst/>
            <a:rect r="r" b="b" t="t" l="l"/>
            <a:pathLst>
              <a:path h="1161999" w="1161999">
                <a:moveTo>
                  <a:pt x="0" y="0"/>
                </a:moveTo>
                <a:lnTo>
                  <a:pt x="1161999" y="0"/>
                </a:lnTo>
                <a:lnTo>
                  <a:pt x="1161999" y="1161999"/>
                </a:lnTo>
                <a:lnTo>
                  <a:pt x="0" y="116199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54174" y="490561"/>
            <a:ext cx="16345816" cy="10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7"/>
              </a:lnSpc>
            </a:pPr>
            <a:r>
              <a:rPr lang="en-US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Backend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41750" y="7547609"/>
            <a:ext cx="1765549" cy="30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6"/>
              </a:lnSpc>
            </a:pPr>
            <a:r>
              <a:rPr lang="en-US" sz="2078" spc="2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Pooling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209519" y="5629378"/>
            <a:ext cx="1765549" cy="30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6"/>
              </a:lnSpc>
            </a:pPr>
            <a:r>
              <a:rPr lang="en-US" sz="2078" spc="2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Websocket</a:t>
            </a:r>
          </a:p>
        </p:txBody>
      </p:sp>
      <p:sp>
        <p:nvSpPr>
          <p:cNvPr name="AutoShape 24" id="24"/>
          <p:cNvSpPr/>
          <p:nvPr/>
        </p:nvSpPr>
        <p:spPr>
          <a:xfrm>
            <a:off x="6085839" y="3422533"/>
            <a:ext cx="0" cy="190641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TextBox 25" id="25"/>
          <p:cNvSpPr txBox="true"/>
          <p:nvPr/>
        </p:nvSpPr>
        <p:spPr>
          <a:xfrm rot="0">
            <a:off x="2790285" y="4255267"/>
            <a:ext cx="2604016" cy="407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2"/>
              </a:lnSpc>
            </a:pPr>
            <a:r>
              <a:rPr lang="en-US" sz="2323" spc="2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부산 여행 가고싶어!</a:t>
            </a:r>
          </a:p>
        </p:txBody>
      </p:sp>
      <p:sp>
        <p:nvSpPr>
          <p:cNvPr name="TextBox 26" id="26"/>
          <p:cNvSpPr txBox="true"/>
          <p:nvPr/>
        </p:nvSpPr>
        <p:spPr>
          <a:xfrm rot="-2700000">
            <a:off x="8394659" y="4451381"/>
            <a:ext cx="1765549" cy="30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6"/>
              </a:lnSpc>
            </a:pPr>
            <a:r>
              <a:rPr lang="en-US" sz="2078" spc="2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Response</a:t>
            </a:r>
          </a:p>
        </p:txBody>
      </p:sp>
      <p:sp>
        <p:nvSpPr>
          <p:cNvPr name="TextBox 27" id="27"/>
          <p:cNvSpPr txBox="true"/>
          <p:nvPr/>
        </p:nvSpPr>
        <p:spPr>
          <a:xfrm rot="2700000">
            <a:off x="10123778" y="4009166"/>
            <a:ext cx="1765549" cy="30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6"/>
              </a:lnSpc>
            </a:pPr>
            <a:r>
              <a:rPr lang="en-US" sz="2078" spc="2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Call</a:t>
            </a:r>
          </a:p>
        </p:txBody>
      </p:sp>
      <p:sp>
        <p:nvSpPr>
          <p:cNvPr name="TextBox 28" id="28"/>
          <p:cNvSpPr txBox="true"/>
          <p:nvPr/>
        </p:nvSpPr>
        <p:spPr>
          <a:xfrm rot="-2700000">
            <a:off x="7683142" y="4018691"/>
            <a:ext cx="1765549" cy="30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6"/>
              </a:lnSpc>
            </a:pPr>
            <a:r>
              <a:rPr lang="en-US" sz="2078" spc="2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Call</a:t>
            </a:r>
          </a:p>
        </p:txBody>
      </p:sp>
      <p:sp>
        <p:nvSpPr>
          <p:cNvPr name="TextBox 29" id="29"/>
          <p:cNvSpPr txBox="true"/>
          <p:nvPr/>
        </p:nvSpPr>
        <p:spPr>
          <a:xfrm rot="-1740059">
            <a:off x="9452027" y="7944889"/>
            <a:ext cx="1765549" cy="30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6"/>
              </a:lnSpc>
            </a:pPr>
            <a:r>
              <a:rPr lang="en-US" sz="2078" spc="2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Save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221665" y="4667284"/>
            <a:ext cx="1136925" cy="58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6"/>
              </a:lnSpc>
            </a:pPr>
            <a:r>
              <a:rPr lang="en-US" sz="2078" spc="2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Save &amp;Read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9347518" y="2211918"/>
            <a:ext cx="1210615" cy="1210615"/>
          </a:xfrm>
          <a:custGeom>
            <a:avLst/>
            <a:gdLst/>
            <a:ahLst/>
            <a:cxnLst/>
            <a:rect r="r" b="b" t="t" l="l"/>
            <a:pathLst>
              <a:path h="1210615" w="1210615">
                <a:moveTo>
                  <a:pt x="0" y="0"/>
                </a:moveTo>
                <a:lnTo>
                  <a:pt x="1210615" y="0"/>
                </a:lnTo>
                <a:lnTo>
                  <a:pt x="1210615" y="1210615"/>
                </a:lnTo>
                <a:lnTo>
                  <a:pt x="0" y="121061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8710966" y="1750400"/>
            <a:ext cx="2483719" cy="36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079" spc="2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AWS Lambda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6483579" y="8196719"/>
            <a:ext cx="2863939" cy="1643558"/>
            <a:chOff x="0" y="0"/>
            <a:chExt cx="3818585" cy="219141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1084899" y="0"/>
              <a:ext cx="1614153" cy="1614153"/>
            </a:xfrm>
            <a:custGeom>
              <a:avLst/>
              <a:gdLst/>
              <a:ahLst/>
              <a:cxnLst/>
              <a:rect r="r" b="b" t="t" l="l"/>
              <a:pathLst>
                <a:path h="1614153" w="1614153">
                  <a:moveTo>
                    <a:pt x="0" y="0"/>
                  </a:moveTo>
                  <a:lnTo>
                    <a:pt x="1614153" y="0"/>
                  </a:lnTo>
                  <a:lnTo>
                    <a:pt x="1614153" y="1614153"/>
                  </a:lnTo>
                  <a:lnTo>
                    <a:pt x="0" y="1614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0" y="1722103"/>
              <a:ext cx="3818585" cy="469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11"/>
                </a:lnSpc>
                <a:spcBef>
                  <a:spcPct val="0"/>
                </a:spcBef>
              </a:pPr>
              <a:r>
                <a:rPr lang="en-US" sz="207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Amazon DynamoDB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0850542" y="5293758"/>
            <a:ext cx="1643836" cy="1785779"/>
            <a:chOff x="0" y="0"/>
            <a:chExt cx="2191782" cy="238103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267654" y="0"/>
              <a:ext cx="1578448" cy="1578448"/>
            </a:xfrm>
            <a:custGeom>
              <a:avLst/>
              <a:gdLst/>
              <a:ahLst/>
              <a:cxnLst/>
              <a:rect r="r" b="b" t="t" l="l"/>
              <a:pathLst>
                <a:path h="1578448" w="1578448">
                  <a:moveTo>
                    <a:pt x="0" y="0"/>
                  </a:moveTo>
                  <a:lnTo>
                    <a:pt x="1578449" y="0"/>
                  </a:lnTo>
                  <a:lnTo>
                    <a:pt x="1578449" y="1578448"/>
                  </a:lnTo>
                  <a:lnTo>
                    <a:pt x="0" y="1578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  <p:sp>
          <p:nvSpPr>
            <p:cNvPr name="TextBox 38" id="38"/>
            <p:cNvSpPr txBox="true"/>
            <p:nvPr/>
          </p:nvSpPr>
          <p:spPr>
            <a:xfrm rot="0">
              <a:off x="0" y="1590887"/>
              <a:ext cx="2191782" cy="7901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79"/>
                </a:lnSpc>
              </a:pPr>
              <a:r>
                <a:rPr lang="en-US" sz="16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Agent for</a:t>
              </a:r>
            </a:p>
            <a:p>
              <a:pPr algn="ctr">
                <a:lnSpc>
                  <a:spcPts val="2379"/>
                </a:lnSpc>
                <a:spcBef>
                  <a:spcPct val="0"/>
                </a:spcBef>
              </a:pPr>
              <a:r>
                <a:rPr lang="en-US" sz="16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Amazon Bedrock</a:t>
              </a: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2725573" y="3266466"/>
            <a:ext cx="480340" cy="480340"/>
          </a:xfrm>
          <a:custGeom>
            <a:avLst/>
            <a:gdLst/>
            <a:ahLst/>
            <a:cxnLst/>
            <a:rect r="r" b="b" t="t" l="l"/>
            <a:pathLst>
              <a:path h="480340" w="480340">
                <a:moveTo>
                  <a:pt x="0" y="0"/>
                </a:moveTo>
                <a:lnTo>
                  <a:pt x="480340" y="0"/>
                </a:lnTo>
                <a:lnTo>
                  <a:pt x="480340" y="480340"/>
                </a:lnTo>
                <a:lnTo>
                  <a:pt x="0" y="480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2731871" y="4787915"/>
            <a:ext cx="467744" cy="467744"/>
          </a:xfrm>
          <a:custGeom>
            <a:avLst/>
            <a:gdLst/>
            <a:ahLst/>
            <a:cxnLst/>
            <a:rect r="r" b="b" t="t" l="l"/>
            <a:pathLst>
              <a:path h="467744" w="467744">
                <a:moveTo>
                  <a:pt x="0" y="0"/>
                </a:moveTo>
                <a:lnTo>
                  <a:pt x="467743" y="0"/>
                </a:lnTo>
                <a:lnTo>
                  <a:pt x="467743" y="467743"/>
                </a:lnTo>
                <a:lnTo>
                  <a:pt x="0" y="4677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2712519" y="6170101"/>
            <a:ext cx="506447" cy="506447"/>
          </a:xfrm>
          <a:custGeom>
            <a:avLst/>
            <a:gdLst/>
            <a:ahLst/>
            <a:cxnLst/>
            <a:rect r="r" b="b" t="t" l="l"/>
            <a:pathLst>
              <a:path h="506447" w="506447">
                <a:moveTo>
                  <a:pt x="0" y="0"/>
                </a:moveTo>
                <a:lnTo>
                  <a:pt x="506447" y="0"/>
                </a:lnTo>
                <a:lnTo>
                  <a:pt x="506447" y="506447"/>
                </a:lnTo>
                <a:lnTo>
                  <a:pt x="0" y="5064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2712519" y="7590948"/>
            <a:ext cx="472878" cy="472878"/>
          </a:xfrm>
          <a:custGeom>
            <a:avLst/>
            <a:gdLst/>
            <a:ahLst/>
            <a:cxnLst/>
            <a:rect r="r" b="b" t="t" l="l"/>
            <a:pathLst>
              <a:path h="472878" w="472878">
                <a:moveTo>
                  <a:pt x="0" y="0"/>
                </a:moveTo>
                <a:lnTo>
                  <a:pt x="472878" y="0"/>
                </a:lnTo>
                <a:lnTo>
                  <a:pt x="472878" y="472878"/>
                </a:lnTo>
                <a:lnTo>
                  <a:pt x="0" y="4728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0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3025" y="4068109"/>
            <a:ext cx="1501051" cy="1965662"/>
          </a:xfrm>
          <a:custGeom>
            <a:avLst/>
            <a:gdLst/>
            <a:ahLst/>
            <a:cxnLst/>
            <a:rect r="r" b="b" t="t" l="l"/>
            <a:pathLst>
              <a:path h="1965662" w="1501051">
                <a:moveTo>
                  <a:pt x="0" y="0"/>
                </a:moveTo>
                <a:lnTo>
                  <a:pt x="1501051" y="0"/>
                </a:lnTo>
                <a:lnTo>
                  <a:pt x="1501051" y="1965662"/>
                </a:lnTo>
                <a:lnTo>
                  <a:pt x="0" y="19656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84076" y="2276261"/>
            <a:ext cx="4350973" cy="1593865"/>
          </a:xfrm>
          <a:custGeom>
            <a:avLst/>
            <a:gdLst/>
            <a:ahLst/>
            <a:cxnLst/>
            <a:rect r="r" b="b" t="t" l="l"/>
            <a:pathLst>
              <a:path h="1593865" w="4350973">
                <a:moveTo>
                  <a:pt x="0" y="0"/>
                </a:moveTo>
                <a:lnTo>
                  <a:pt x="4350973" y="0"/>
                </a:lnTo>
                <a:lnTo>
                  <a:pt x="4350973" y="1593866"/>
                </a:lnTo>
                <a:lnTo>
                  <a:pt x="0" y="1593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92417" y="2878366"/>
            <a:ext cx="1230414" cy="1230414"/>
          </a:xfrm>
          <a:custGeom>
            <a:avLst/>
            <a:gdLst/>
            <a:ahLst/>
            <a:cxnLst/>
            <a:rect r="r" b="b" t="t" l="l"/>
            <a:pathLst>
              <a:path h="1230414" w="1230414">
                <a:moveTo>
                  <a:pt x="0" y="0"/>
                </a:moveTo>
                <a:lnTo>
                  <a:pt x="1230414" y="0"/>
                </a:lnTo>
                <a:lnTo>
                  <a:pt x="1230414" y="1230414"/>
                </a:lnTo>
                <a:lnTo>
                  <a:pt x="0" y="12304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2784076" y="5036916"/>
            <a:ext cx="2175486" cy="1402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 flipV="true">
            <a:off x="9465529" y="3488330"/>
            <a:ext cx="0" cy="326248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241009" y="7473328"/>
            <a:ext cx="1210615" cy="1210615"/>
          </a:xfrm>
          <a:custGeom>
            <a:avLst/>
            <a:gdLst/>
            <a:ahLst/>
            <a:cxnLst/>
            <a:rect r="r" b="b" t="t" l="l"/>
            <a:pathLst>
              <a:path h="1210615" w="1210615">
                <a:moveTo>
                  <a:pt x="0" y="0"/>
                </a:moveTo>
                <a:lnTo>
                  <a:pt x="1210614" y="0"/>
                </a:lnTo>
                <a:lnTo>
                  <a:pt x="1210614" y="1210614"/>
                </a:lnTo>
                <a:lnTo>
                  <a:pt x="0" y="12106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4182957" y="8058836"/>
            <a:ext cx="1058051" cy="198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 flipH="true">
            <a:off x="8911142" y="5033774"/>
            <a:ext cx="554148" cy="314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9465529" y="6745607"/>
            <a:ext cx="222688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11672618" y="5472714"/>
            <a:ext cx="0" cy="260592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1672618" y="8058836"/>
            <a:ext cx="127992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5318467" y="3534907"/>
            <a:ext cx="1164919" cy="278070"/>
          </a:xfrm>
          <a:custGeom>
            <a:avLst/>
            <a:gdLst/>
            <a:ahLst/>
            <a:cxnLst/>
            <a:rect r="r" b="b" t="t" l="l"/>
            <a:pathLst>
              <a:path h="278070" w="1164919">
                <a:moveTo>
                  <a:pt x="0" y="0"/>
                </a:moveTo>
                <a:lnTo>
                  <a:pt x="1164918" y="0"/>
                </a:lnTo>
                <a:lnTo>
                  <a:pt x="1164918" y="278070"/>
                </a:lnTo>
                <a:lnTo>
                  <a:pt x="0" y="2780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62534" b="0"/>
            </a:stretch>
          </a:blipFill>
        </p:spPr>
      </p:sp>
      <p:sp>
        <p:nvSpPr>
          <p:cNvPr name="AutoShape 14" id="14"/>
          <p:cNvSpPr/>
          <p:nvPr/>
        </p:nvSpPr>
        <p:spPr>
          <a:xfrm flipV="true">
            <a:off x="9465290" y="3493573"/>
            <a:ext cx="222712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>
            <a:off x="11672618" y="5483663"/>
            <a:ext cx="127992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5121610" y="4278391"/>
            <a:ext cx="3627499" cy="1382790"/>
          </a:xfrm>
          <a:custGeom>
            <a:avLst/>
            <a:gdLst/>
            <a:ahLst/>
            <a:cxnLst/>
            <a:rect r="r" b="b" t="t" l="l"/>
            <a:pathLst>
              <a:path h="1382790" w="3627499">
                <a:moveTo>
                  <a:pt x="0" y="0"/>
                </a:moveTo>
                <a:lnTo>
                  <a:pt x="3627499" y="0"/>
                </a:lnTo>
                <a:lnTo>
                  <a:pt x="3627499" y="1382790"/>
                </a:lnTo>
                <a:lnTo>
                  <a:pt x="0" y="13827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928084" y="7438969"/>
            <a:ext cx="1279333" cy="1279333"/>
          </a:xfrm>
          <a:custGeom>
            <a:avLst/>
            <a:gdLst/>
            <a:ahLst/>
            <a:cxnLst/>
            <a:rect r="r" b="b" t="t" l="l"/>
            <a:pathLst>
              <a:path h="1279333" w="1279333">
                <a:moveTo>
                  <a:pt x="0" y="0"/>
                </a:moveTo>
                <a:lnTo>
                  <a:pt x="1279333" y="0"/>
                </a:lnTo>
                <a:lnTo>
                  <a:pt x="1279333" y="1279332"/>
                </a:lnTo>
                <a:lnTo>
                  <a:pt x="0" y="12793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2972343" y="4878356"/>
            <a:ext cx="1210615" cy="1210615"/>
          </a:xfrm>
          <a:custGeom>
            <a:avLst/>
            <a:gdLst/>
            <a:ahLst/>
            <a:cxnLst/>
            <a:rect r="r" b="b" t="t" l="l"/>
            <a:pathLst>
              <a:path h="1210615" w="1210615">
                <a:moveTo>
                  <a:pt x="0" y="0"/>
                </a:moveTo>
                <a:lnTo>
                  <a:pt x="1210614" y="0"/>
                </a:lnTo>
                <a:lnTo>
                  <a:pt x="1210614" y="1210614"/>
                </a:lnTo>
                <a:lnTo>
                  <a:pt x="0" y="12106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54174" y="490561"/>
            <a:ext cx="16345816" cy="10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7"/>
              </a:lnSpc>
            </a:pPr>
            <a:r>
              <a:rPr lang="en-US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Review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247427" y="2592974"/>
            <a:ext cx="3424271" cy="89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0"/>
              </a:lnSpc>
            </a:pPr>
            <a:r>
              <a:rPr lang="en-US" sz="2529" spc="2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제주도 둘레길을 다녀왔는데 나쁘지 않았어..!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36205" y="4666490"/>
            <a:ext cx="1972232" cy="30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6"/>
              </a:lnSpc>
            </a:pPr>
            <a:r>
              <a:rPr lang="en-US" sz="2078" spc="2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리뷰 업로드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18165" y="3101179"/>
            <a:ext cx="1972232" cy="30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6"/>
              </a:lnSpc>
            </a:pPr>
            <a:r>
              <a:rPr lang="en-US" sz="2078" spc="2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이미지 업로드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21506" y="6343283"/>
            <a:ext cx="1765549" cy="30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6"/>
              </a:lnSpc>
            </a:pPr>
            <a:r>
              <a:rPr lang="en-US" sz="2078" spc="2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데이터 저장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254428" y="7690227"/>
            <a:ext cx="897483" cy="303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6"/>
              </a:lnSpc>
            </a:pPr>
            <a:r>
              <a:rPr lang="en-US" sz="2078" spc="20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호출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451623" y="7950007"/>
            <a:ext cx="1335868" cy="30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6"/>
              </a:lnSpc>
            </a:pPr>
            <a:r>
              <a:rPr lang="en-US" sz="2078" spc="2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리뷰 평가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777323" y="5060465"/>
            <a:ext cx="1060603" cy="303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6"/>
              </a:lnSpc>
            </a:pPr>
            <a:r>
              <a:rPr lang="en-US" sz="2078" spc="20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및 조회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973979" y="3618069"/>
            <a:ext cx="1060603" cy="30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6"/>
              </a:lnSpc>
            </a:pPr>
            <a:r>
              <a:rPr lang="en-US" sz="2078" spc="2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및 조회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866585" y="4078685"/>
            <a:ext cx="88207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05930" y="8724900"/>
            <a:ext cx="234344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API gateway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616272" y="8817991"/>
            <a:ext cx="2483719" cy="36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079" spc="2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AWS Lambda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155661" y="6076583"/>
            <a:ext cx="88207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RDS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0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4174" y="490561"/>
            <a:ext cx="16345816" cy="10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7"/>
              </a:lnSpc>
            </a:pPr>
            <a:r>
              <a:rPr lang="en-US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Ranking system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865458" y="5661578"/>
            <a:ext cx="1165821" cy="1526670"/>
          </a:xfrm>
          <a:custGeom>
            <a:avLst/>
            <a:gdLst/>
            <a:ahLst/>
            <a:cxnLst/>
            <a:rect r="r" b="b" t="t" l="l"/>
            <a:pathLst>
              <a:path h="1526670" w="1165821">
                <a:moveTo>
                  <a:pt x="0" y="0"/>
                </a:moveTo>
                <a:lnTo>
                  <a:pt x="1165821" y="0"/>
                </a:lnTo>
                <a:lnTo>
                  <a:pt x="1165821" y="1526670"/>
                </a:lnTo>
                <a:lnTo>
                  <a:pt x="0" y="1526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5123226" y="6424913"/>
            <a:ext cx="139406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584129" y="5721777"/>
            <a:ext cx="1407357" cy="1407357"/>
          </a:xfrm>
          <a:custGeom>
            <a:avLst/>
            <a:gdLst/>
            <a:ahLst/>
            <a:cxnLst/>
            <a:rect r="r" b="b" t="t" l="l"/>
            <a:pathLst>
              <a:path h="1407357" w="1407357">
                <a:moveTo>
                  <a:pt x="0" y="0"/>
                </a:moveTo>
                <a:lnTo>
                  <a:pt x="1407357" y="0"/>
                </a:lnTo>
                <a:lnTo>
                  <a:pt x="1407357" y="1407357"/>
                </a:lnTo>
                <a:lnTo>
                  <a:pt x="0" y="1407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17289" y="5694242"/>
            <a:ext cx="1407357" cy="1407357"/>
          </a:xfrm>
          <a:custGeom>
            <a:avLst/>
            <a:gdLst/>
            <a:ahLst/>
            <a:cxnLst/>
            <a:rect r="r" b="b" t="t" l="l"/>
            <a:pathLst>
              <a:path h="1407357" w="1407357">
                <a:moveTo>
                  <a:pt x="0" y="0"/>
                </a:moveTo>
                <a:lnTo>
                  <a:pt x="1407357" y="0"/>
                </a:lnTo>
                <a:lnTo>
                  <a:pt x="1407357" y="1407357"/>
                </a:lnTo>
                <a:lnTo>
                  <a:pt x="0" y="14073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8299243" y="6018643"/>
            <a:ext cx="987296" cy="34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5"/>
              </a:lnSpc>
            </a:pPr>
            <a:r>
              <a:rPr lang="en-US" sz="2286" spc="228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호출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807" y="4822981"/>
            <a:ext cx="3648788" cy="34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5"/>
              </a:lnSpc>
            </a:pPr>
            <a:r>
              <a:rPr lang="en-US" sz="2286" spc="2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요약 및 긍정/부정 판단</a:t>
            </a:r>
          </a:p>
        </p:txBody>
      </p:sp>
      <p:sp>
        <p:nvSpPr>
          <p:cNvPr name="AutoShape 9" id="9"/>
          <p:cNvSpPr/>
          <p:nvPr/>
        </p:nvSpPr>
        <p:spPr>
          <a:xfrm>
            <a:off x="7924646" y="6487695"/>
            <a:ext cx="16440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664233" y="5694242"/>
            <a:ext cx="1407357" cy="1407357"/>
          </a:xfrm>
          <a:custGeom>
            <a:avLst/>
            <a:gdLst/>
            <a:ahLst/>
            <a:cxnLst/>
            <a:rect r="r" b="b" t="t" l="l"/>
            <a:pathLst>
              <a:path h="1407357" w="1407357">
                <a:moveTo>
                  <a:pt x="0" y="0"/>
                </a:moveTo>
                <a:lnTo>
                  <a:pt x="1407357" y="0"/>
                </a:lnTo>
                <a:lnTo>
                  <a:pt x="1407357" y="1407357"/>
                </a:lnTo>
                <a:lnTo>
                  <a:pt x="0" y="14073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C423CD"/>
            </a:solidFill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0047759" y="4330129"/>
            <a:ext cx="375043" cy="1364113"/>
            <a:chOff x="0" y="0"/>
            <a:chExt cx="500057" cy="1818817"/>
          </a:xfrm>
        </p:grpSpPr>
        <p:sp>
          <p:nvSpPr>
            <p:cNvPr name="AutoShape 12" id="12"/>
            <p:cNvSpPr/>
            <p:nvPr/>
          </p:nvSpPr>
          <p:spPr>
            <a:xfrm flipV="true">
              <a:off x="27942" y="0"/>
              <a:ext cx="0" cy="1775265"/>
            </a:xfrm>
            <a:prstGeom prst="line">
              <a:avLst/>
            </a:prstGeom>
            <a:ln cap="flat" w="55884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3" id="13"/>
            <p:cNvSpPr/>
            <p:nvPr/>
          </p:nvSpPr>
          <p:spPr>
            <a:xfrm flipH="true">
              <a:off x="472116" y="0"/>
              <a:ext cx="0" cy="1818817"/>
            </a:xfrm>
            <a:prstGeom prst="line">
              <a:avLst/>
            </a:prstGeom>
            <a:ln cap="flat" w="55884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8098600" y="4854260"/>
            <a:ext cx="2324202" cy="34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5"/>
              </a:lnSpc>
            </a:pPr>
            <a:r>
              <a:rPr lang="en-US" sz="2286" spc="2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리뷰 내용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44797" y="7817680"/>
            <a:ext cx="3780968" cy="34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5"/>
              </a:lnSpc>
            </a:pPr>
            <a:r>
              <a:rPr lang="en-US" sz="2286" spc="228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평점 계산 알고리즘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34212" y="6018643"/>
            <a:ext cx="987296" cy="34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5"/>
              </a:lnSpc>
            </a:pPr>
            <a:r>
              <a:rPr lang="en-US" sz="2286" spc="228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저장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397323" y="2435316"/>
            <a:ext cx="3510923" cy="1744542"/>
            <a:chOff x="0" y="0"/>
            <a:chExt cx="4681231" cy="232605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512372" y="0"/>
              <a:ext cx="1876476" cy="1876476"/>
            </a:xfrm>
            <a:custGeom>
              <a:avLst/>
              <a:gdLst/>
              <a:ahLst/>
              <a:cxnLst/>
              <a:rect r="r" b="b" t="t" l="l"/>
              <a:pathLst>
                <a:path h="1876476" w="1876476">
                  <a:moveTo>
                    <a:pt x="0" y="0"/>
                  </a:moveTo>
                  <a:lnTo>
                    <a:pt x="1876476" y="0"/>
                  </a:lnTo>
                  <a:lnTo>
                    <a:pt x="1876476" y="1876476"/>
                  </a:lnTo>
                  <a:lnTo>
                    <a:pt x="0" y="1876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0" y="1965376"/>
              <a:ext cx="4681231" cy="360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80"/>
                </a:lnSpc>
              </a:pPr>
              <a:r>
                <a:rPr lang="en-US" sz="1800" spc="17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FM(Claude 3.5 Sonnet)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484348" y="7346336"/>
            <a:ext cx="1928041" cy="34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5"/>
              </a:lnSpc>
            </a:pPr>
            <a:r>
              <a:rPr lang="en-US" sz="2286" spc="228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리뷰 업로드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75520" y="7279661"/>
            <a:ext cx="2384783" cy="1009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ElastiCache</a:t>
            </a:r>
          </a:p>
          <a:p>
            <a:pPr algn="ctr">
              <a:lnSpc>
                <a:spcPts val="2618"/>
              </a:lnSpc>
            </a:pPr>
            <a:r>
              <a:rPr lang="en-US" sz="18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for Redis</a:t>
            </a:r>
          </a:p>
          <a:p>
            <a:pPr algn="ctr">
              <a:lnSpc>
                <a:spcPts val="2618"/>
              </a:lnSpc>
              <a:spcBef>
                <a:spcPct val="0"/>
              </a:spcBef>
            </a:pPr>
          </a:p>
        </p:txBody>
      </p:sp>
      <p:sp>
        <p:nvSpPr>
          <p:cNvPr name="AutoShape 22" id="22"/>
          <p:cNvSpPr/>
          <p:nvPr/>
        </p:nvSpPr>
        <p:spPr>
          <a:xfrm>
            <a:off x="10991486" y="6508651"/>
            <a:ext cx="16440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3" id="23"/>
          <p:cNvSpPr txBox="true"/>
          <p:nvPr/>
        </p:nvSpPr>
        <p:spPr>
          <a:xfrm rot="0">
            <a:off x="8479819" y="7204892"/>
            <a:ext cx="3510923" cy="31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8"/>
              </a:lnSpc>
            </a:pPr>
            <a:r>
              <a:rPr lang="en-US" sz="2153" spc="21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Analyze-review-handler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0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4174" y="9258300"/>
            <a:ext cx="848755" cy="507561"/>
          </a:xfrm>
          <a:custGeom>
            <a:avLst/>
            <a:gdLst/>
            <a:ahLst/>
            <a:cxnLst/>
            <a:rect r="r" b="b" t="t" l="l"/>
            <a:pathLst>
              <a:path h="507561" w="848755">
                <a:moveTo>
                  <a:pt x="0" y="0"/>
                </a:moveTo>
                <a:lnTo>
                  <a:pt x="848755" y="0"/>
                </a:lnTo>
                <a:lnTo>
                  <a:pt x="848755" y="507561"/>
                </a:lnTo>
                <a:lnTo>
                  <a:pt x="0" y="507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11737" y="4081390"/>
            <a:ext cx="2249091" cy="2523636"/>
            <a:chOff x="0" y="0"/>
            <a:chExt cx="2998788" cy="33648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97470" y="802573"/>
              <a:ext cx="1578448" cy="1578448"/>
            </a:xfrm>
            <a:custGeom>
              <a:avLst/>
              <a:gdLst/>
              <a:ahLst/>
              <a:cxnLst/>
              <a:rect r="r" b="b" t="t" l="l"/>
              <a:pathLst>
                <a:path h="1578448" w="1578448">
                  <a:moveTo>
                    <a:pt x="0" y="0"/>
                  </a:moveTo>
                  <a:lnTo>
                    <a:pt x="1578448" y="0"/>
                  </a:lnTo>
                  <a:lnTo>
                    <a:pt x="1578448" y="1578449"/>
                  </a:lnTo>
                  <a:lnTo>
                    <a:pt x="0" y="1578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90803" y="2574697"/>
              <a:ext cx="2191782" cy="7901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79"/>
                </a:lnSpc>
              </a:pPr>
              <a:r>
                <a:rPr lang="en-US" sz="16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Agent for</a:t>
              </a:r>
            </a:p>
            <a:p>
              <a:pPr algn="ctr">
                <a:lnSpc>
                  <a:spcPts val="2379"/>
                </a:lnSpc>
                <a:spcBef>
                  <a:spcPct val="0"/>
                </a:spcBef>
              </a:pPr>
              <a:r>
                <a:rPr lang="en-US" sz="16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Amazon Bedrock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2998788" cy="7774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80"/>
                </a:lnSpc>
              </a:pPr>
              <a:r>
                <a:rPr lang="en-US" sz="17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+ Instruction</a:t>
              </a:r>
            </a:p>
            <a:p>
              <a:pPr algn="l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+ Prompt Engineering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672679" y="4683320"/>
            <a:ext cx="1212116" cy="1629969"/>
            <a:chOff x="0" y="0"/>
            <a:chExt cx="1616154" cy="21732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8853" y="0"/>
              <a:ext cx="1578448" cy="1578448"/>
            </a:xfrm>
            <a:custGeom>
              <a:avLst/>
              <a:gdLst/>
              <a:ahLst/>
              <a:cxnLst/>
              <a:rect r="r" b="b" t="t" l="l"/>
              <a:pathLst>
                <a:path h="1578448" w="1578448">
                  <a:moveTo>
                    <a:pt x="0" y="0"/>
                  </a:moveTo>
                  <a:lnTo>
                    <a:pt x="1578448" y="0"/>
                  </a:lnTo>
                  <a:lnTo>
                    <a:pt x="1578448" y="1578448"/>
                  </a:lnTo>
                  <a:lnTo>
                    <a:pt x="0" y="1578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783191"/>
              <a:ext cx="1616154" cy="390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79"/>
                </a:lnSpc>
                <a:spcBef>
                  <a:spcPct val="0"/>
                </a:spcBef>
              </a:pPr>
              <a:r>
                <a:rPr lang="en-US" sz="16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Action group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073152" y="6772299"/>
            <a:ext cx="6824107" cy="3098714"/>
            <a:chOff x="0" y="0"/>
            <a:chExt cx="9098809" cy="4131619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555134" y="416688"/>
              <a:ext cx="8543675" cy="3714932"/>
              <a:chOff x="0" y="0"/>
              <a:chExt cx="1687639" cy="73381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687639" cy="733814"/>
              </a:xfrm>
              <a:custGeom>
                <a:avLst/>
                <a:gdLst/>
                <a:ahLst/>
                <a:cxnLst/>
                <a:rect r="r" b="b" t="t" l="l"/>
                <a:pathLst>
                  <a:path h="733814" w="1687639">
                    <a:moveTo>
                      <a:pt x="0" y="0"/>
                    </a:moveTo>
                    <a:lnTo>
                      <a:pt x="1687639" y="0"/>
                    </a:lnTo>
                    <a:lnTo>
                      <a:pt x="1687639" y="733814"/>
                    </a:lnTo>
                    <a:lnTo>
                      <a:pt x="0" y="73381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1687639" cy="7814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4305822" y="1111515"/>
              <a:ext cx="1573823" cy="1573823"/>
            </a:xfrm>
            <a:custGeom>
              <a:avLst/>
              <a:gdLst/>
              <a:ahLst/>
              <a:cxnLst/>
              <a:rect r="r" b="b" t="t" l="l"/>
              <a:pathLst>
                <a:path h="1573823" w="1573823">
                  <a:moveTo>
                    <a:pt x="0" y="0"/>
                  </a:moveTo>
                  <a:lnTo>
                    <a:pt x="1573823" y="0"/>
                  </a:lnTo>
                  <a:lnTo>
                    <a:pt x="1573823" y="1573822"/>
                  </a:lnTo>
                  <a:lnTo>
                    <a:pt x="0" y="1573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3588895" y="2900991"/>
              <a:ext cx="3007677" cy="7901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79"/>
                </a:lnSpc>
              </a:pPr>
              <a:r>
                <a:rPr lang="en-US" sz="16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Amazon </a:t>
              </a:r>
            </a:p>
            <a:p>
              <a:pPr algn="ctr">
                <a:lnSpc>
                  <a:spcPts val="2379"/>
                </a:lnSpc>
                <a:spcBef>
                  <a:spcPct val="0"/>
                </a:spcBef>
              </a:pPr>
              <a:r>
                <a:rPr lang="en-US" sz="16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Opensearch Serverless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7262528" y="1111515"/>
              <a:ext cx="1578448" cy="1578448"/>
            </a:xfrm>
            <a:custGeom>
              <a:avLst/>
              <a:gdLst/>
              <a:ahLst/>
              <a:cxnLst/>
              <a:rect r="r" b="b" t="t" l="l"/>
              <a:pathLst>
                <a:path h="1578448" w="1578448">
                  <a:moveTo>
                    <a:pt x="0" y="0"/>
                  </a:moveTo>
                  <a:lnTo>
                    <a:pt x="1578448" y="0"/>
                  </a:lnTo>
                  <a:lnTo>
                    <a:pt x="1578448" y="1578448"/>
                  </a:lnTo>
                  <a:lnTo>
                    <a:pt x="0" y="1578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7288917" y="2900991"/>
              <a:ext cx="1487964" cy="390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79"/>
                </a:lnSpc>
                <a:spcBef>
                  <a:spcPct val="0"/>
                </a:spcBef>
              </a:pPr>
              <a:r>
                <a:rPr lang="en-US" sz="16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Amazon S3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47625"/>
              <a:ext cx="6004530" cy="390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79"/>
                </a:lnSpc>
                <a:spcBef>
                  <a:spcPct val="0"/>
                </a:spcBef>
              </a:pPr>
              <a:r>
                <a:rPr lang="en-US" sz="16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Knowledge Base for Amazon Bedrock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1205376" y="1106889"/>
              <a:ext cx="1578448" cy="1578448"/>
            </a:xfrm>
            <a:custGeom>
              <a:avLst/>
              <a:gdLst/>
              <a:ahLst/>
              <a:cxnLst/>
              <a:rect r="r" b="b" t="t" l="l"/>
              <a:pathLst>
                <a:path h="1578448" w="1578448">
                  <a:moveTo>
                    <a:pt x="0" y="0"/>
                  </a:moveTo>
                  <a:lnTo>
                    <a:pt x="1578448" y="0"/>
                  </a:lnTo>
                  <a:lnTo>
                    <a:pt x="1578448" y="1578448"/>
                  </a:lnTo>
                  <a:lnTo>
                    <a:pt x="0" y="1578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834534" y="2900991"/>
              <a:ext cx="2320131" cy="6479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Embedding Model</a:t>
              </a:r>
            </a:p>
            <a:p>
              <a:pPr algn="ctr">
                <a:lnSpc>
                  <a:spcPts val="1540"/>
                </a:lnSpc>
                <a:spcBef>
                  <a:spcPct val="0"/>
                </a:spcBef>
              </a:pPr>
              <a:r>
                <a:rPr lang="en-US" sz="11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(Titan Text Embeddings V2)</a:t>
              </a:r>
            </a:p>
          </p:txBody>
        </p:sp>
        <p:sp>
          <p:nvSpPr>
            <p:cNvPr name="AutoShape 21" id="21"/>
            <p:cNvSpPr/>
            <p:nvPr/>
          </p:nvSpPr>
          <p:spPr>
            <a:xfrm>
              <a:off x="5966717" y="1705630"/>
              <a:ext cx="1255487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2" id="22"/>
            <p:cNvSpPr/>
            <p:nvPr/>
          </p:nvSpPr>
          <p:spPr>
            <a:xfrm flipH="true" flipV="true">
              <a:off x="5966717" y="2210653"/>
              <a:ext cx="1259710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3" id="23"/>
            <p:cNvSpPr/>
            <p:nvPr/>
          </p:nvSpPr>
          <p:spPr>
            <a:xfrm>
              <a:off x="2959040" y="1705630"/>
              <a:ext cx="1255487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4" id="24"/>
            <p:cNvSpPr/>
            <p:nvPr/>
          </p:nvSpPr>
          <p:spPr>
            <a:xfrm flipH="true" flipV="true">
              <a:off x="2959040" y="2210653"/>
              <a:ext cx="1259710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TextBox 25" id="25"/>
          <p:cNvSpPr txBox="true"/>
          <p:nvPr/>
        </p:nvSpPr>
        <p:spPr>
          <a:xfrm rot="0">
            <a:off x="754174" y="490561"/>
            <a:ext cx="16345816" cy="10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7"/>
              </a:lnSpc>
            </a:pPr>
            <a:r>
              <a:rPr lang="en-US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Agent for Bedrock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7347353" y="1253929"/>
            <a:ext cx="2550231" cy="1565967"/>
            <a:chOff x="0" y="0"/>
            <a:chExt cx="3400308" cy="208795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796014" y="0"/>
              <a:ext cx="1578448" cy="1578448"/>
            </a:xfrm>
            <a:custGeom>
              <a:avLst/>
              <a:gdLst/>
              <a:ahLst/>
              <a:cxnLst/>
              <a:rect r="r" b="b" t="t" l="l"/>
              <a:pathLst>
                <a:path h="1578448" w="1578448">
                  <a:moveTo>
                    <a:pt x="0" y="0"/>
                  </a:moveTo>
                  <a:lnTo>
                    <a:pt x="1578449" y="0"/>
                  </a:lnTo>
                  <a:lnTo>
                    <a:pt x="1578449" y="1578448"/>
                  </a:lnTo>
                  <a:lnTo>
                    <a:pt x="0" y="1578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0" y="1697854"/>
              <a:ext cx="3400308" cy="390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79"/>
                </a:lnSpc>
                <a:spcBef>
                  <a:spcPct val="0"/>
                </a:spcBef>
              </a:pPr>
              <a:r>
                <a:rPr lang="en-US" sz="16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FM(Claude 3 Sonnet)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926018" y="2945169"/>
            <a:ext cx="2256471" cy="967360"/>
            <a:chOff x="0" y="0"/>
            <a:chExt cx="3008628" cy="1289814"/>
          </a:xfrm>
        </p:grpSpPr>
        <p:sp>
          <p:nvSpPr>
            <p:cNvPr name="AutoShape 30" id="30"/>
            <p:cNvSpPr/>
            <p:nvPr/>
          </p:nvSpPr>
          <p:spPr>
            <a:xfrm flipV="true">
              <a:off x="2983228" y="0"/>
              <a:ext cx="0" cy="1289814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31" id="31"/>
            <p:cNvSpPr txBox="true"/>
            <p:nvPr/>
          </p:nvSpPr>
          <p:spPr>
            <a:xfrm rot="0">
              <a:off x="0" y="466836"/>
              <a:ext cx="2890458" cy="390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79"/>
                </a:lnSpc>
                <a:spcBef>
                  <a:spcPct val="0"/>
                </a:spcBef>
              </a:pPr>
              <a:r>
                <a:rPr lang="en-US" sz="16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Send prompt to LLM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520995" y="3001957"/>
            <a:ext cx="2167844" cy="910573"/>
            <a:chOff x="0" y="0"/>
            <a:chExt cx="2890458" cy="1214097"/>
          </a:xfrm>
        </p:grpSpPr>
        <p:sp>
          <p:nvSpPr>
            <p:cNvPr name="AutoShape 33" id="33"/>
            <p:cNvSpPr/>
            <p:nvPr/>
          </p:nvSpPr>
          <p:spPr>
            <a:xfrm flipV="true">
              <a:off x="299782" y="0"/>
              <a:ext cx="0" cy="1141884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ysDot"/>
              <a:headEnd type="none" len="sm" w="sm"/>
              <a:tailEnd type="arrow" len="sm" w="med"/>
            </a:ln>
          </p:spPr>
        </p:sp>
        <p:sp>
          <p:nvSpPr>
            <p:cNvPr name="AutoShape 34" id="34"/>
            <p:cNvSpPr/>
            <p:nvPr/>
          </p:nvSpPr>
          <p:spPr>
            <a:xfrm>
              <a:off x="644506" y="0"/>
              <a:ext cx="0" cy="1214097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ysDot"/>
              <a:headEnd type="none" len="sm" w="sm"/>
              <a:tailEnd type="arrow" len="sm" w="med"/>
            </a:ln>
          </p:spPr>
        </p:sp>
        <p:sp>
          <p:nvSpPr>
            <p:cNvPr name="TextBox 35" id="35"/>
            <p:cNvSpPr txBox="true"/>
            <p:nvPr/>
          </p:nvSpPr>
          <p:spPr>
            <a:xfrm rot="0">
              <a:off x="0" y="378420"/>
              <a:ext cx="2890458" cy="390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79"/>
                </a:lnSpc>
                <a:spcBef>
                  <a:spcPct val="0"/>
                </a:spcBef>
              </a:pPr>
              <a:r>
                <a:rPr lang="en-US" sz="16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{n times}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305666" y="5321568"/>
            <a:ext cx="1183836" cy="3006395"/>
            <a:chOff x="0" y="0"/>
            <a:chExt cx="1578448" cy="4008526"/>
          </a:xfrm>
        </p:grpSpPr>
        <p:sp>
          <p:nvSpPr>
            <p:cNvPr name="AutoShape 37" id="37"/>
            <p:cNvSpPr/>
            <p:nvPr/>
          </p:nvSpPr>
          <p:spPr>
            <a:xfrm>
              <a:off x="0" y="25400"/>
              <a:ext cx="1578448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8" id="38"/>
            <p:cNvSpPr/>
            <p:nvPr/>
          </p:nvSpPr>
          <p:spPr>
            <a:xfrm>
              <a:off x="637424" y="25400"/>
              <a:ext cx="0" cy="3970426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>
              <a:off x="624724" y="3983126"/>
              <a:ext cx="920128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Freeform 40" id="40"/>
          <p:cNvSpPr/>
          <p:nvPr/>
        </p:nvSpPr>
        <p:spPr>
          <a:xfrm flipH="false" flipV="false" rot="0">
            <a:off x="2422359" y="4683320"/>
            <a:ext cx="1183836" cy="1183836"/>
          </a:xfrm>
          <a:custGeom>
            <a:avLst/>
            <a:gdLst/>
            <a:ahLst/>
            <a:cxnLst/>
            <a:rect r="r" b="b" t="t" l="l"/>
            <a:pathLst>
              <a:path h="1183836" w="1183836">
                <a:moveTo>
                  <a:pt x="0" y="0"/>
                </a:moveTo>
                <a:lnTo>
                  <a:pt x="1183836" y="0"/>
                </a:lnTo>
                <a:lnTo>
                  <a:pt x="1183836" y="1183836"/>
                </a:lnTo>
                <a:lnTo>
                  <a:pt x="0" y="1183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4726552" y="4247926"/>
            <a:ext cx="604494" cy="604494"/>
          </a:xfrm>
          <a:custGeom>
            <a:avLst/>
            <a:gdLst/>
            <a:ahLst/>
            <a:cxnLst/>
            <a:rect r="r" b="b" t="t" l="l"/>
            <a:pathLst>
              <a:path h="604494" w="604494">
                <a:moveTo>
                  <a:pt x="0" y="0"/>
                </a:moveTo>
                <a:lnTo>
                  <a:pt x="604494" y="0"/>
                </a:lnTo>
                <a:lnTo>
                  <a:pt x="604494" y="604494"/>
                </a:lnTo>
                <a:lnTo>
                  <a:pt x="0" y="6044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4726552" y="4247926"/>
            <a:ext cx="2275610" cy="4156421"/>
            <a:chOff x="0" y="0"/>
            <a:chExt cx="599338" cy="109469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99338" cy="1094695"/>
            </a:xfrm>
            <a:custGeom>
              <a:avLst/>
              <a:gdLst/>
              <a:ahLst/>
              <a:cxnLst/>
              <a:rect r="r" b="b" t="t" l="l"/>
              <a:pathLst>
                <a:path h="1094695" w="599338">
                  <a:moveTo>
                    <a:pt x="0" y="0"/>
                  </a:moveTo>
                  <a:lnTo>
                    <a:pt x="599338" y="0"/>
                  </a:lnTo>
                  <a:lnTo>
                    <a:pt x="599338" y="1094695"/>
                  </a:lnTo>
                  <a:lnTo>
                    <a:pt x="0" y="10946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7157B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66675"/>
              <a:ext cx="599338" cy="1161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1"/>
                </a:lnSpc>
              </a:pPr>
            </a:p>
          </p:txBody>
        </p:sp>
      </p:grpSp>
      <p:sp>
        <p:nvSpPr>
          <p:cNvPr name="Freeform 45" id="45"/>
          <p:cNvSpPr/>
          <p:nvPr/>
        </p:nvSpPr>
        <p:spPr>
          <a:xfrm flipH="false" flipV="false" rot="0">
            <a:off x="5320710" y="4683320"/>
            <a:ext cx="1210615" cy="1210615"/>
          </a:xfrm>
          <a:custGeom>
            <a:avLst/>
            <a:gdLst/>
            <a:ahLst/>
            <a:cxnLst/>
            <a:rect r="r" b="b" t="t" l="l"/>
            <a:pathLst>
              <a:path h="1210615" w="1210615">
                <a:moveTo>
                  <a:pt x="0" y="0"/>
                </a:moveTo>
                <a:lnTo>
                  <a:pt x="1210615" y="0"/>
                </a:lnTo>
                <a:lnTo>
                  <a:pt x="1210615" y="1210615"/>
                </a:lnTo>
                <a:lnTo>
                  <a:pt x="0" y="12106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5320710" y="6665460"/>
            <a:ext cx="1210615" cy="1210615"/>
          </a:xfrm>
          <a:custGeom>
            <a:avLst/>
            <a:gdLst/>
            <a:ahLst/>
            <a:cxnLst/>
            <a:rect r="r" b="b" t="t" l="l"/>
            <a:pathLst>
              <a:path h="1210615" w="1210615">
                <a:moveTo>
                  <a:pt x="0" y="0"/>
                </a:moveTo>
                <a:lnTo>
                  <a:pt x="1210615" y="0"/>
                </a:lnTo>
                <a:lnTo>
                  <a:pt x="1210615" y="1210614"/>
                </a:lnTo>
                <a:lnTo>
                  <a:pt x="0" y="1210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AutoShape 47" id="47"/>
          <p:cNvSpPr/>
          <p:nvPr/>
        </p:nvSpPr>
        <p:spPr>
          <a:xfrm>
            <a:off x="3584274" y="5362258"/>
            <a:ext cx="114227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8" id="48"/>
          <p:cNvSpPr/>
          <p:nvPr/>
        </p:nvSpPr>
        <p:spPr>
          <a:xfrm>
            <a:off x="7002162" y="5269577"/>
            <a:ext cx="94162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9" id="49"/>
          <p:cNvSpPr txBox="true"/>
          <p:nvPr/>
        </p:nvSpPr>
        <p:spPr>
          <a:xfrm rot="0">
            <a:off x="1886042" y="6008807"/>
            <a:ext cx="2167844" cy="304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invoke_agent_handler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4780435" y="6008807"/>
            <a:ext cx="2167844" cy="304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get-prompt-handler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4668202" y="7990374"/>
            <a:ext cx="2386051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Amazon DynamoDB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0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4174" y="9258300"/>
            <a:ext cx="848755" cy="507561"/>
          </a:xfrm>
          <a:custGeom>
            <a:avLst/>
            <a:gdLst/>
            <a:ahLst/>
            <a:cxnLst/>
            <a:rect r="r" b="b" t="t" l="l"/>
            <a:pathLst>
              <a:path h="507561" w="848755">
                <a:moveTo>
                  <a:pt x="0" y="0"/>
                </a:moveTo>
                <a:lnTo>
                  <a:pt x="848755" y="0"/>
                </a:lnTo>
                <a:lnTo>
                  <a:pt x="848755" y="507561"/>
                </a:lnTo>
                <a:lnTo>
                  <a:pt x="0" y="507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75320" y="3821354"/>
            <a:ext cx="7303525" cy="3455971"/>
            <a:chOff x="0" y="0"/>
            <a:chExt cx="9738033" cy="46079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741977" y="1151855"/>
              <a:ext cx="2254079" cy="2254079"/>
            </a:xfrm>
            <a:custGeom>
              <a:avLst/>
              <a:gdLst/>
              <a:ahLst/>
              <a:cxnLst/>
              <a:rect r="r" b="b" t="t" l="l"/>
              <a:pathLst>
                <a:path h="2254079" w="2254079">
                  <a:moveTo>
                    <a:pt x="0" y="0"/>
                  </a:moveTo>
                  <a:lnTo>
                    <a:pt x="2254079" y="0"/>
                  </a:lnTo>
                  <a:lnTo>
                    <a:pt x="2254079" y="2254078"/>
                  </a:lnTo>
                  <a:lnTo>
                    <a:pt x="0" y="2254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715054" y="3709173"/>
              <a:ext cx="2307924" cy="5462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98"/>
                </a:lnSpc>
                <a:spcBef>
                  <a:spcPct val="0"/>
                </a:spcBef>
              </a:pPr>
              <a:r>
                <a:rPr lang="en-US" sz="2427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Action group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7832281" y="54406"/>
              <a:ext cx="1898400" cy="16888"/>
            </a:xfrm>
            <a:prstGeom prst="line">
              <a:avLst/>
            </a:prstGeom>
            <a:ln cap="flat" w="108816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7" id="7"/>
            <p:cNvSpPr/>
            <p:nvPr/>
          </p:nvSpPr>
          <p:spPr>
            <a:xfrm>
              <a:off x="7832130" y="5551"/>
              <a:ext cx="0" cy="1850837"/>
            </a:xfrm>
            <a:prstGeom prst="line">
              <a:avLst/>
            </a:prstGeom>
            <a:ln cap="flat" w="10881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H="true">
              <a:off x="6238879" y="1856388"/>
              <a:ext cx="1625219" cy="0"/>
            </a:xfrm>
            <a:prstGeom prst="line">
              <a:avLst/>
            </a:prstGeom>
            <a:ln cap="flat" w="10881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7839149" y="4524873"/>
              <a:ext cx="1898400" cy="16888"/>
            </a:xfrm>
            <a:prstGeom prst="line">
              <a:avLst/>
            </a:prstGeom>
            <a:ln cap="flat" w="108816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7876797" y="2716323"/>
              <a:ext cx="0" cy="1850837"/>
            </a:xfrm>
            <a:prstGeom prst="line">
              <a:avLst/>
            </a:prstGeom>
            <a:ln cap="flat" w="10881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H="true">
              <a:off x="6238879" y="2754423"/>
              <a:ext cx="1625219" cy="0"/>
            </a:xfrm>
            <a:prstGeom prst="line">
              <a:avLst/>
            </a:prstGeom>
            <a:ln cap="flat" w="10881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H="true" flipV="true">
              <a:off x="484" y="4536667"/>
              <a:ext cx="1898400" cy="16888"/>
            </a:xfrm>
            <a:prstGeom prst="line">
              <a:avLst/>
            </a:prstGeom>
            <a:ln cap="flat" w="108816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3" id="13"/>
            <p:cNvSpPr/>
            <p:nvPr/>
          </p:nvSpPr>
          <p:spPr>
            <a:xfrm flipH="true" flipV="true">
              <a:off x="1899034" y="2751574"/>
              <a:ext cx="0" cy="1850837"/>
            </a:xfrm>
            <a:prstGeom prst="line">
              <a:avLst/>
            </a:prstGeom>
            <a:ln cap="flat" w="10881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 flipV="true">
              <a:off x="1867067" y="2751574"/>
              <a:ext cx="1625219" cy="0"/>
            </a:xfrm>
            <a:prstGeom prst="line">
              <a:avLst/>
            </a:prstGeom>
            <a:ln cap="flat" w="10881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 flipH="true" flipV="true">
              <a:off x="484" y="66200"/>
              <a:ext cx="1898400" cy="16888"/>
            </a:xfrm>
            <a:prstGeom prst="line">
              <a:avLst/>
            </a:prstGeom>
            <a:ln cap="flat" w="108816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6" id="16"/>
            <p:cNvSpPr/>
            <p:nvPr/>
          </p:nvSpPr>
          <p:spPr>
            <a:xfrm flipV="true">
              <a:off x="1861236" y="40802"/>
              <a:ext cx="0" cy="1850837"/>
            </a:xfrm>
            <a:prstGeom prst="line">
              <a:avLst/>
            </a:prstGeom>
            <a:ln cap="flat" w="10881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 flipV="true">
              <a:off x="1873936" y="1853538"/>
              <a:ext cx="1625219" cy="0"/>
            </a:xfrm>
            <a:prstGeom prst="line">
              <a:avLst/>
            </a:prstGeom>
            <a:ln cap="flat" w="10881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2776221" y="6509253"/>
            <a:ext cx="1869847" cy="1288495"/>
          </a:xfrm>
          <a:custGeom>
            <a:avLst/>
            <a:gdLst/>
            <a:ahLst/>
            <a:cxnLst/>
            <a:rect r="r" b="b" t="t" l="l"/>
            <a:pathLst>
              <a:path h="1288495" w="1869847">
                <a:moveTo>
                  <a:pt x="0" y="0"/>
                </a:moveTo>
                <a:lnTo>
                  <a:pt x="1869847" y="0"/>
                </a:lnTo>
                <a:lnTo>
                  <a:pt x="1869847" y="1288495"/>
                </a:lnTo>
                <a:lnTo>
                  <a:pt x="0" y="12884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9" id="19"/>
          <p:cNvGrpSpPr/>
          <p:nvPr/>
        </p:nvGrpSpPr>
        <p:grpSpPr>
          <a:xfrm rot="0">
            <a:off x="12702509" y="2583860"/>
            <a:ext cx="3677935" cy="6674440"/>
            <a:chOff x="0" y="0"/>
            <a:chExt cx="968674" cy="175787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68674" cy="1757877"/>
            </a:xfrm>
            <a:custGeom>
              <a:avLst/>
              <a:gdLst/>
              <a:ahLst/>
              <a:cxnLst/>
              <a:rect r="r" b="b" t="t" l="l"/>
              <a:pathLst>
                <a:path h="1757877" w="968674">
                  <a:moveTo>
                    <a:pt x="0" y="0"/>
                  </a:moveTo>
                  <a:lnTo>
                    <a:pt x="968674" y="0"/>
                  </a:lnTo>
                  <a:lnTo>
                    <a:pt x="968674" y="1757877"/>
                  </a:lnTo>
                  <a:lnTo>
                    <a:pt x="0" y="17578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C423C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968674" cy="1805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3674220" y="3136310"/>
            <a:ext cx="1869847" cy="1370088"/>
          </a:xfrm>
          <a:custGeom>
            <a:avLst/>
            <a:gdLst/>
            <a:ahLst/>
            <a:cxnLst/>
            <a:rect r="r" b="b" t="t" l="l"/>
            <a:pathLst>
              <a:path h="1370088" w="1869847">
                <a:moveTo>
                  <a:pt x="0" y="0"/>
                </a:moveTo>
                <a:lnTo>
                  <a:pt x="1869847" y="0"/>
                </a:lnTo>
                <a:lnTo>
                  <a:pt x="1869847" y="1370088"/>
                </a:lnTo>
                <a:lnTo>
                  <a:pt x="0" y="1370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776221" y="2953863"/>
            <a:ext cx="1561483" cy="1734981"/>
          </a:xfrm>
          <a:custGeom>
            <a:avLst/>
            <a:gdLst/>
            <a:ahLst/>
            <a:cxnLst/>
            <a:rect r="r" b="b" t="t" l="l"/>
            <a:pathLst>
              <a:path h="1734981" w="1561483">
                <a:moveTo>
                  <a:pt x="0" y="0"/>
                </a:moveTo>
                <a:lnTo>
                  <a:pt x="1561483" y="0"/>
                </a:lnTo>
                <a:lnTo>
                  <a:pt x="1561483" y="1734982"/>
                </a:lnTo>
                <a:lnTo>
                  <a:pt x="0" y="17349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880914" y="1262735"/>
            <a:ext cx="1321125" cy="1321125"/>
          </a:xfrm>
          <a:custGeom>
            <a:avLst/>
            <a:gdLst/>
            <a:ahLst/>
            <a:cxnLst/>
            <a:rect r="r" b="b" t="t" l="l"/>
            <a:pathLst>
              <a:path h="1321125" w="1321125">
                <a:moveTo>
                  <a:pt x="0" y="0"/>
                </a:moveTo>
                <a:lnTo>
                  <a:pt x="1321124" y="0"/>
                </a:lnTo>
                <a:lnTo>
                  <a:pt x="1321124" y="1321125"/>
                </a:lnTo>
                <a:lnTo>
                  <a:pt x="0" y="13211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539884" y="6275328"/>
            <a:ext cx="2003184" cy="1522420"/>
          </a:xfrm>
          <a:custGeom>
            <a:avLst/>
            <a:gdLst/>
            <a:ahLst/>
            <a:cxnLst/>
            <a:rect r="r" b="b" t="t" l="l"/>
            <a:pathLst>
              <a:path h="1522420" w="2003184">
                <a:moveTo>
                  <a:pt x="0" y="0"/>
                </a:moveTo>
                <a:lnTo>
                  <a:pt x="2003184" y="0"/>
                </a:lnTo>
                <a:lnTo>
                  <a:pt x="2003184" y="1522420"/>
                </a:lnTo>
                <a:lnTo>
                  <a:pt x="0" y="15224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54174" y="490561"/>
            <a:ext cx="16345816" cy="10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7"/>
              </a:lnSpc>
            </a:pPr>
            <a:r>
              <a:rPr lang="en-US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Action group 구성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578845" y="4836605"/>
            <a:ext cx="3925262" cy="541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  <a:spcBef>
                <a:spcPct val="0"/>
              </a:spcBef>
            </a:pPr>
            <a:r>
              <a:rPr lang="en-US" sz="305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TOP 5 여행지 정보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578845" y="8002220"/>
            <a:ext cx="3925262" cy="541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  <a:spcBef>
                <a:spcPct val="0"/>
              </a:spcBef>
            </a:pPr>
            <a:r>
              <a:rPr lang="en-US" sz="305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여행지 순위 조회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33850" y="8002220"/>
            <a:ext cx="3246225" cy="98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305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날씨 정보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(5 days)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964451" y="2829415"/>
            <a:ext cx="3925262" cy="541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  <a:spcBef>
                <a:spcPct val="0"/>
              </a:spcBef>
            </a:pPr>
            <a:r>
              <a:rPr lang="en-US" sz="305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실시간 정보 반영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33850" y="4836605"/>
            <a:ext cx="3246225" cy="541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  <a:spcBef>
                <a:spcPct val="0"/>
              </a:spcBef>
            </a:pPr>
            <a:r>
              <a:rPr lang="en-US" sz="305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현재 날짜 인지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799752" y="1597529"/>
            <a:ext cx="2167844" cy="904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ElastiCache</a:t>
            </a:r>
          </a:p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for Redis</a:t>
            </a:r>
          </a:p>
          <a:p>
            <a:pPr algn="ctr">
              <a:lnSpc>
                <a:spcPts val="237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1900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4174" y="490561"/>
            <a:ext cx="16345816" cy="10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7"/>
              </a:lnSpc>
            </a:pPr>
            <a:r>
              <a:rPr lang="en-US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ChatBot 구성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399631"/>
            <a:ext cx="13058537" cy="3711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리전 : 오레곤(us-west-2)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모델 : Claud 3.0 Sonnet v1.0 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에이전트 : AWS Bedrock Agent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KB : AWS KnowledgeBase, OpenSearch Serverless VectorDB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데이터셋 : 전국관광지정보표준데이터, 축제정보 데이터셋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1900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4174" y="490561"/>
            <a:ext cx="16345816" cy="10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7"/>
              </a:lnSpc>
            </a:pPr>
            <a:r>
              <a:rPr lang="en-US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기술 문제 해결 - part 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022627"/>
            <a:ext cx="17812199" cy="3711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Dataset 구성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불필요 칼럼 제거, 중복 데이터 삭제, 병합 등 기본 전처리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관광지명+관광지소개 내용을 바탕으로 키워드 도출. 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Metadata 첨부</a:t>
            </a:r>
          </a:p>
          <a:p>
            <a:pPr algn="l">
              <a:lnSpc>
                <a:spcPts val="4899"/>
              </a:lnSpc>
            </a:pPr>
          </a:p>
          <a:p>
            <a:pPr algn="l">
              <a:lnSpc>
                <a:spcPts val="4899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0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4174" y="490561"/>
            <a:ext cx="16345816" cy="10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7"/>
              </a:lnSpc>
            </a:pPr>
            <a:r>
              <a:rPr lang="en-US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기술 문제 해결 - part 2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54174" y="2344584"/>
            <a:ext cx="10260189" cy="615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Agent 응답 관련 Advanced Prompt Customize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5801" y="3232877"/>
            <a:ext cx="17812199" cy="247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질의에서 정보가 부족한 경우, 서비스와 관련없는 질의, 불필요한 메세지 등을 Advanced Prompt를 활용해 해결하였음</a:t>
            </a:r>
          </a:p>
          <a:p>
            <a:pPr algn="just">
              <a:lnSpc>
                <a:spcPts val="4899"/>
              </a:lnSpc>
            </a:pPr>
          </a:p>
          <a:p>
            <a:pPr algn="just">
              <a:lnSpc>
                <a:spcPts val="489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25334" y="4781200"/>
            <a:ext cx="4720504" cy="3729781"/>
          </a:xfrm>
          <a:custGeom>
            <a:avLst/>
            <a:gdLst/>
            <a:ahLst/>
            <a:cxnLst/>
            <a:rect r="r" b="b" t="t" l="l"/>
            <a:pathLst>
              <a:path h="3729781" w="4720504">
                <a:moveTo>
                  <a:pt x="0" y="0"/>
                </a:moveTo>
                <a:lnTo>
                  <a:pt x="4720504" y="0"/>
                </a:lnTo>
                <a:lnTo>
                  <a:pt x="4720504" y="3729781"/>
                </a:lnTo>
                <a:lnTo>
                  <a:pt x="0" y="3729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40" t="-8866" r="-9980" b="-2344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78670" y="4781200"/>
            <a:ext cx="5263010" cy="2299225"/>
          </a:xfrm>
          <a:custGeom>
            <a:avLst/>
            <a:gdLst/>
            <a:ahLst/>
            <a:cxnLst/>
            <a:rect r="r" b="b" t="t" l="l"/>
            <a:pathLst>
              <a:path h="2299225" w="5263010">
                <a:moveTo>
                  <a:pt x="0" y="0"/>
                </a:moveTo>
                <a:lnTo>
                  <a:pt x="5263010" y="0"/>
                </a:lnTo>
                <a:lnTo>
                  <a:pt x="5263010" y="2299225"/>
                </a:lnTo>
                <a:lnTo>
                  <a:pt x="0" y="2299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014364" y="4284723"/>
            <a:ext cx="6902417" cy="2253088"/>
          </a:xfrm>
          <a:custGeom>
            <a:avLst/>
            <a:gdLst/>
            <a:ahLst/>
            <a:cxnLst/>
            <a:rect r="r" b="b" t="t" l="l"/>
            <a:pathLst>
              <a:path h="2253088" w="6902417">
                <a:moveTo>
                  <a:pt x="0" y="0"/>
                </a:moveTo>
                <a:lnTo>
                  <a:pt x="6902417" y="0"/>
                </a:lnTo>
                <a:lnTo>
                  <a:pt x="6902417" y="2253088"/>
                </a:lnTo>
                <a:lnTo>
                  <a:pt x="0" y="2253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10175" y="7442375"/>
            <a:ext cx="10010266" cy="2668780"/>
          </a:xfrm>
          <a:custGeom>
            <a:avLst/>
            <a:gdLst/>
            <a:ahLst/>
            <a:cxnLst/>
            <a:rect r="r" b="b" t="t" l="l"/>
            <a:pathLst>
              <a:path h="2668780" w="10010266">
                <a:moveTo>
                  <a:pt x="0" y="0"/>
                </a:moveTo>
                <a:lnTo>
                  <a:pt x="10010265" y="0"/>
                </a:lnTo>
                <a:lnTo>
                  <a:pt x="10010265" y="2668780"/>
                </a:lnTo>
                <a:lnTo>
                  <a:pt x="0" y="26687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H="true">
            <a:off x="14465572" y="6537811"/>
            <a:ext cx="0" cy="90456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0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1185" y="3243193"/>
            <a:ext cx="16950844" cy="422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6280" indent="-368140" lvl="1">
              <a:lnSpc>
                <a:spcPts val="4774"/>
              </a:lnSpc>
              <a:buFont typeface="Arial"/>
              <a:buChar char="•"/>
            </a:pPr>
            <a:r>
              <a:rPr lang="en-US" sz="341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외부 API에 전달할 prameter는 영문인데 반해 사용자는 한글로 질의하게 됨(날씨 API)</a:t>
            </a:r>
          </a:p>
          <a:p>
            <a:pPr algn="l">
              <a:lnSpc>
                <a:spcPts val="4774"/>
              </a:lnSpc>
            </a:pPr>
            <a:r>
              <a:rPr lang="en-US" sz="341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 - Action group Description에 예시를 포함해 제시함으로써 해결함</a:t>
            </a:r>
          </a:p>
          <a:p>
            <a:pPr algn="l">
              <a:lnSpc>
                <a:spcPts val="4774"/>
              </a:lnSpc>
            </a:pPr>
          </a:p>
          <a:p>
            <a:pPr algn="l" marL="736280" indent="-368140" lvl="1">
              <a:lnSpc>
                <a:spcPts val="4774"/>
              </a:lnSpc>
              <a:buFont typeface="Arial"/>
              <a:buChar char="•"/>
            </a:pPr>
            <a:r>
              <a:rPr lang="en-US" sz="341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토큰 최적화</a:t>
            </a:r>
          </a:p>
          <a:p>
            <a:pPr algn="l">
              <a:lnSpc>
                <a:spcPts val="4774"/>
              </a:lnSpc>
            </a:pPr>
            <a:r>
              <a:rPr lang="en-US" sz="341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 - responseBody return 시 불필요한 부분을 Lambda 함수 내에서 최대한 제거</a:t>
            </a:r>
          </a:p>
          <a:p>
            <a:pPr algn="l">
              <a:lnSpc>
                <a:spcPts val="4774"/>
              </a:lnSpc>
            </a:pPr>
          </a:p>
          <a:p>
            <a:pPr algn="l">
              <a:lnSpc>
                <a:spcPts val="4774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08456" y="7175715"/>
            <a:ext cx="8389826" cy="1666065"/>
          </a:xfrm>
          <a:custGeom>
            <a:avLst/>
            <a:gdLst/>
            <a:ahLst/>
            <a:cxnLst/>
            <a:rect r="r" b="b" t="t" l="l"/>
            <a:pathLst>
              <a:path h="1666065" w="8389826">
                <a:moveTo>
                  <a:pt x="0" y="0"/>
                </a:moveTo>
                <a:lnTo>
                  <a:pt x="8389825" y="0"/>
                </a:lnTo>
                <a:lnTo>
                  <a:pt x="8389825" y="1666065"/>
                </a:lnTo>
                <a:lnTo>
                  <a:pt x="0" y="16660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6584654"/>
            <a:ext cx="8598553" cy="2848186"/>
          </a:xfrm>
          <a:custGeom>
            <a:avLst/>
            <a:gdLst/>
            <a:ahLst/>
            <a:cxnLst/>
            <a:rect r="r" b="b" t="t" l="l"/>
            <a:pathLst>
              <a:path h="2848186" w="8598553">
                <a:moveTo>
                  <a:pt x="0" y="0"/>
                </a:moveTo>
                <a:lnTo>
                  <a:pt x="8598553" y="0"/>
                </a:lnTo>
                <a:lnTo>
                  <a:pt x="8598553" y="2848187"/>
                </a:lnTo>
                <a:lnTo>
                  <a:pt x="0" y="28481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4174" y="490561"/>
            <a:ext cx="16345816" cy="10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7"/>
              </a:lnSpc>
            </a:pPr>
            <a:r>
              <a:rPr lang="en-US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기술 문제 해결 - part 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3699" y="2418172"/>
            <a:ext cx="8389826" cy="615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Action Group</a:t>
            </a:r>
          </a:p>
        </p:txBody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1900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4174" y="490561"/>
            <a:ext cx="16345816" cy="10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7"/>
              </a:lnSpc>
            </a:pPr>
            <a:r>
              <a:rPr lang="en-US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기술 문제 해결 - part 4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54174" y="2236308"/>
            <a:ext cx="16505126" cy="615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Agent 호출 방식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54174" y="3252310"/>
            <a:ext cx="16805792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문제점 1 : Backend에서 Agent를 호출하는 작업은 하기에 너무 밀결합된 Architecture가 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4174" y="4277834"/>
            <a:ext cx="16505126" cy="186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해결 : Lambda 함수를 통해 호출하도록 하는 Microservice 모듈화를 진행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Api gateway를 trigger로, HTTP POST Api를 호출해서 Lambda 함수를 call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이 Lambda 함수가 Agent를 invoke하고 결과를 받도록 구현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072494"/>
            <a:ext cx="16505126" cy="124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But 문제점 발생. API GW에서는 최대 30초까지의 Timeout Limit이 존재. 에이전트의 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질의 시간이 길어지면 통신이 종료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0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4174" y="9258300"/>
            <a:ext cx="848755" cy="507561"/>
          </a:xfrm>
          <a:custGeom>
            <a:avLst/>
            <a:gdLst/>
            <a:ahLst/>
            <a:cxnLst/>
            <a:rect r="r" b="b" t="t" l="l"/>
            <a:pathLst>
              <a:path h="507561" w="848755">
                <a:moveTo>
                  <a:pt x="0" y="0"/>
                </a:moveTo>
                <a:lnTo>
                  <a:pt x="848755" y="0"/>
                </a:lnTo>
                <a:lnTo>
                  <a:pt x="848755" y="507561"/>
                </a:lnTo>
                <a:lnTo>
                  <a:pt x="0" y="507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54174" y="490561"/>
            <a:ext cx="16345816" cy="10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7"/>
              </a:lnSpc>
            </a:pPr>
            <a:r>
              <a:rPr lang="en-US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목차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54174" y="2899063"/>
            <a:ext cx="10884512" cy="493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57607" indent="-428803" lvl="1">
              <a:lnSpc>
                <a:spcPts val="5561"/>
              </a:lnSpc>
              <a:buFont typeface="Arial"/>
              <a:buChar char="•"/>
            </a:pPr>
            <a:r>
              <a:rPr lang="en-US" sz="397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travElWith 소개(배경, 기능, 차별성)</a:t>
            </a:r>
          </a:p>
          <a:p>
            <a:pPr algn="just" marL="857607" indent="-428803" lvl="1">
              <a:lnSpc>
                <a:spcPts val="5561"/>
              </a:lnSpc>
              <a:buFont typeface="Arial"/>
              <a:buChar char="•"/>
            </a:pPr>
            <a:r>
              <a:rPr lang="en-US" sz="397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시연(개요, 영상)</a:t>
            </a:r>
          </a:p>
          <a:p>
            <a:pPr algn="just" marL="857607" indent="-428803" lvl="1">
              <a:lnSpc>
                <a:spcPts val="5561"/>
              </a:lnSpc>
              <a:buFont typeface="Arial"/>
              <a:buChar char="•"/>
            </a:pPr>
            <a:r>
              <a:rPr lang="en-US" sz="397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메인 아키텍처(bedrock제외)</a:t>
            </a:r>
          </a:p>
          <a:p>
            <a:pPr algn="just" marL="857607" indent="-428803" lvl="1">
              <a:lnSpc>
                <a:spcPts val="5561"/>
              </a:lnSpc>
              <a:buFont typeface="Arial"/>
              <a:buChar char="•"/>
            </a:pPr>
            <a:r>
              <a:rPr lang="en-US" sz="397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백엔드 아키텍처(챗봇, 리뷰, 베드락)</a:t>
            </a:r>
          </a:p>
          <a:p>
            <a:pPr algn="just" marL="857607" indent="-428803" lvl="1">
              <a:lnSpc>
                <a:spcPts val="5561"/>
              </a:lnSpc>
              <a:buFont typeface="Arial"/>
              <a:buChar char="•"/>
            </a:pPr>
            <a:r>
              <a:rPr lang="en-US" sz="397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Agent 구성(Agent, Action group)</a:t>
            </a:r>
          </a:p>
          <a:p>
            <a:pPr algn="just" marL="857607" indent="-428803" lvl="1">
              <a:lnSpc>
                <a:spcPts val="5561"/>
              </a:lnSpc>
              <a:buFont typeface="Arial"/>
              <a:buChar char="•"/>
            </a:pPr>
            <a:r>
              <a:rPr lang="en-US" sz="397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trouble 해결</a:t>
            </a:r>
          </a:p>
          <a:p>
            <a:pPr algn="just" marL="857607" indent="-428803" lvl="1">
              <a:lnSpc>
                <a:spcPts val="5561"/>
              </a:lnSpc>
              <a:spcBef>
                <a:spcPct val="0"/>
              </a:spcBef>
              <a:buFont typeface="Arial"/>
              <a:buChar char="•"/>
            </a:pPr>
            <a:r>
              <a:rPr lang="en-US" sz="397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향후 과제/ 보완점</a:t>
            </a:r>
          </a:p>
        </p:txBody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1900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4174" y="490561"/>
            <a:ext cx="16345816" cy="10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7"/>
              </a:lnSpc>
            </a:pPr>
            <a:r>
              <a:rPr lang="en-US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기술 문제 해결 - part 4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54174" y="2217092"/>
            <a:ext cx="16505126" cy="615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Agent 호출 방식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54174" y="3233093"/>
            <a:ext cx="5302211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문제점 2 : API GW Timeout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4174" y="4296718"/>
            <a:ext cx="16505126" cy="434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해결 : Agent를 호출하고 결과를 받아오는 과정을 비동기식으로 처리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람다 함수를 2개로 분할, HTTP Post API를 받는 Invoke-agent-handler Lambda에서 step function을 invoke해서 비동기식으로 다음 람다 함수를 진행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get-prompt-handler 람다 및 상태머신에선 실제로 Agent와 통신을 진행하고 그 질의 결과 정보를 DynamoDB로 putItem하게 정의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백엔드에서 지속적으로 풀링하면서 session id가 같고 질의시간보다 더 나중에 수신된 DynamoDB Item을 식별하고 가져와서 프론트엔드에 띄우는 식으로 구현</a:t>
            </a:r>
          </a:p>
        </p:txBody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1900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4174" y="490561"/>
            <a:ext cx="16345816" cy="10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7"/>
              </a:lnSpc>
            </a:pPr>
            <a:r>
              <a:rPr lang="en-US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향후 과제 및 보완점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91437" y="2687375"/>
            <a:ext cx="16505126" cy="562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Agent의 질의 속도를 개선</a:t>
            </a:r>
          </a:p>
          <a:p>
            <a:pPr algn="l" marL="863598" indent="-431799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Latency를 최소화 하도록 최적화</a:t>
            </a:r>
          </a:p>
          <a:p>
            <a:pPr algn="l" marL="863598" indent="-431799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Agent의 응답속도를 높이기 위한 방법</a:t>
            </a:r>
          </a:p>
          <a:p>
            <a:pPr algn="l" marL="1727196" indent="-575732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Dataset을 작은 단위로 쪼개 Metadata를 활용하는 방식?</a:t>
            </a:r>
          </a:p>
          <a:p>
            <a:pPr algn="l" marL="1727196" indent="-575732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벡터 DB나 Chunking 방식의 변화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현재 시스템은 완전관리형이라 최적화에 여러 문제점이 존재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그래서 LangChain을 사용하는 방향으로 보완 가능할 것으로 예상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0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4174" y="9258300"/>
            <a:ext cx="848755" cy="507561"/>
          </a:xfrm>
          <a:custGeom>
            <a:avLst/>
            <a:gdLst/>
            <a:ahLst/>
            <a:cxnLst/>
            <a:rect r="r" b="b" t="t" l="l"/>
            <a:pathLst>
              <a:path h="507561" w="848755">
                <a:moveTo>
                  <a:pt x="0" y="0"/>
                </a:moveTo>
                <a:lnTo>
                  <a:pt x="848755" y="0"/>
                </a:lnTo>
                <a:lnTo>
                  <a:pt x="848755" y="507561"/>
                </a:lnTo>
                <a:lnTo>
                  <a:pt x="0" y="507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54174" y="490561"/>
            <a:ext cx="16345816" cy="10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7"/>
              </a:lnSpc>
            </a:pPr>
            <a:r>
              <a:rPr lang="en-US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배경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097323"/>
            <a:ext cx="13061519" cy="484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8"/>
              </a:lnSpc>
            </a:pPr>
            <a:r>
              <a:rPr lang="en-US" sz="3473" spc="3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SBS - 10명 중 7명은 "국내 여행"…인기 1위 지역 어디?</a:t>
            </a:r>
          </a:p>
          <a:p>
            <a:pPr algn="l">
              <a:lnSpc>
                <a:spcPts val="4168"/>
              </a:lnSpc>
            </a:pPr>
          </a:p>
          <a:p>
            <a:pPr algn="l">
              <a:lnSpc>
                <a:spcPts val="4168"/>
              </a:lnSpc>
            </a:pPr>
            <a:r>
              <a:rPr lang="en-US" sz="3473" spc="3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국민일보 - 고물가 시대 여름휴가 키워드는 ‘국내로, 싸게, 짧게’</a:t>
            </a:r>
          </a:p>
          <a:p>
            <a:pPr algn="l">
              <a:lnSpc>
                <a:spcPts val="4168"/>
              </a:lnSpc>
            </a:pPr>
          </a:p>
          <a:p>
            <a:pPr algn="l">
              <a:lnSpc>
                <a:spcPts val="4168"/>
              </a:lnSpc>
            </a:pPr>
            <a:r>
              <a:rPr lang="en-US" sz="3473" spc="3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SBS Biz - 제주여행 인기 악화일로…관심도·점유율 7년 만에 '최저'</a:t>
            </a:r>
          </a:p>
          <a:p>
            <a:pPr algn="l">
              <a:lnSpc>
                <a:spcPts val="4168"/>
              </a:lnSpc>
            </a:pPr>
          </a:p>
          <a:p>
            <a:pPr algn="l">
              <a:lnSpc>
                <a:spcPts val="4168"/>
              </a:lnSpc>
            </a:pPr>
          </a:p>
          <a:p>
            <a:pPr algn="l">
              <a:lnSpc>
                <a:spcPts val="4168"/>
              </a:lnSpc>
            </a:pPr>
          </a:p>
          <a:p>
            <a:pPr algn="l">
              <a:lnSpc>
                <a:spcPts val="5040"/>
              </a:lnSpc>
            </a:pPr>
            <a:r>
              <a:rPr lang="en-US" sz="4200" spc="38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트렌드는 영원하지 않다!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0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4174" y="9258300"/>
            <a:ext cx="848755" cy="507561"/>
          </a:xfrm>
          <a:custGeom>
            <a:avLst/>
            <a:gdLst/>
            <a:ahLst/>
            <a:cxnLst/>
            <a:rect r="r" b="b" t="t" l="l"/>
            <a:pathLst>
              <a:path h="507561" w="848755">
                <a:moveTo>
                  <a:pt x="0" y="0"/>
                </a:moveTo>
                <a:lnTo>
                  <a:pt x="848755" y="0"/>
                </a:lnTo>
                <a:lnTo>
                  <a:pt x="848755" y="507561"/>
                </a:lnTo>
                <a:lnTo>
                  <a:pt x="0" y="507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54174" y="490561"/>
            <a:ext cx="16345816" cy="10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7"/>
              </a:lnSpc>
            </a:pPr>
            <a:r>
              <a:rPr lang="en-US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travElWith 기능 소개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8552" y="2334265"/>
            <a:ext cx="12012390" cy="621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1"/>
              </a:lnSpc>
            </a:pPr>
            <a:r>
              <a:rPr lang="en-US" sz="3134" spc="28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1) 여행지 추천 LLM 기반 챗봇 (Main)</a:t>
            </a:r>
          </a:p>
          <a:p>
            <a:pPr algn="l">
              <a:lnSpc>
                <a:spcPts val="3761"/>
              </a:lnSpc>
            </a:pPr>
            <a:r>
              <a:rPr lang="en-US" sz="3134" spc="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a) 질문 답변 - 사용자가 입력한 정보를 바탕으로 응답 생성</a:t>
            </a:r>
          </a:p>
          <a:p>
            <a:pPr algn="l">
              <a:lnSpc>
                <a:spcPts val="3761"/>
              </a:lnSpc>
            </a:pPr>
            <a:r>
              <a:rPr lang="en-US" sz="3134" spc="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  i.   여행지 정보 제공 - 역사, 문화, 축제 등 일반 정보 제공</a:t>
            </a:r>
          </a:p>
          <a:p>
            <a:pPr algn="l">
              <a:lnSpc>
                <a:spcPts val="3761"/>
              </a:lnSpc>
            </a:pPr>
            <a:r>
              <a:rPr lang="en-US" sz="3134" spc="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  ii.  여행지 및 축제 추천 - 테마, 계절, 지역 등을 고려한 추천</a:t>
            </a:r>
          </a:p>
          <a:p>
            <a:pPr algn="l">
              <a:lnSpc>
                <a:spcPts val="3761"/>
              </a:lnSpc>
            </a:pPr>
            <a:r>
              <a:rPr lang="en-US" sz="3134" spc="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  iii. 여행 플래너 - 사용자의 일정을 고려한 계획 생성</a:t>
            </a:r>
          </a:p>
          <a:p>
            <a:pPr algn="l">
              <a:lnSpc>
                <a:spcPts val="3761"/>
              </a:lnSpc>
            </a:pPr>
          </a:p>
          <a:p>
            <a:pPr algn="l">
              <a:lnSpc>
                <a:spcPts val="3761"/>
              </a:lnSpc>
            </a:pPr>
            <a:r>
              <a:rPr lang="en-US" sz="3134" spc="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  <a:r>
              <a:rPr lang="en-US" sz="3134" spc="28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) 리뷰 게시판</a:t>
            </a:r>
          </a:p>
          <a:p>
            <a:pPr algn="l">
              <a:lnSpc>
                <a:spcPts val="3761"/>
              </a:lnSpc>
            </a:pPr>
            <a:r>
              <a:rPr lang="en-US" sz="3134" spc="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a) 익명 기반의 작성, 조회, 수정, 삭제 가능 게시판</a:t>
            </a:r>
          </a:p>
          <a:p>
            <a:pPr algn="l">
              <a:lnSpc>
                <a:spcPts val="3761"/>
              </a:lnSpc>
            </a:pPr>
            <a:r>
              <a:rPr lang="en-US" sz="3134" spc="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b) 리뷰 작성 시, 관련 내용을 HTTP API를 통한 리뷰 랭킹 업데이트   </a:t>
            </a:r>
          </a:p>
          <a:p>
            <a:pPr algn="l">
              <a:lnSpc>
                <a:spcPts val="3761"/>
              </a:lnSpc>
            </a:pPr>
          </a:p>
          <a:p>
            <a:pPr algn="l">
              <a:lnSpc>
                <a:spcPts val="3761"/>
              </a:lnSpc>
            </a:pPr>
            <a:r>
              <a:rPr lang="en-US" sz="3134" spc="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  <a:r>
              <a:rPr lang="en-US" sz="3134" spc="28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) 실시간 인기 여행지</a:t>
            </a:r>
          </a:p>
          <a:p>
            <a:pPr algn="l">
              <a:lnSpc>
                <a:spcPts val="3761"/>
              </a:lnSpc>
            </a:pPr>
            <a:r>
              <a:rPr lang="en-US" sz="3134" spc="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a) 리뷰 기반 평점이 높은 여행지 순위</a:t>
            </a:r>
          </a:p>
          <a:p>
            <a:pPr algn="l">
              <a:lnSpc>
                <a:spcPts val="3761"/>
              </a:lnSpc>
            </a:pPr>
            <a:r>
              <a:rPr lang="en-US" sz="3135" spc="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0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4174" y="9258300"/>
            <a:ext cx="848755" cy="507561"/>
          </a:xfrm>
          <a:custGeom>
            <a:avLst/>
            <a:gdLst/>
            <a:ahLst/>
            <a:cxnLst/>
            <a:rect r="r" b="b" t="t" l="l"/>
            <a:pathLst>
              <a:path h="507561" w="848755">
                <a:moveTo>
                  <a:pt x="0" y="0"/>
                </a:moveTo>
                <a:lnTo>
                  <a:pt x="848755" y="0"/>
                </a:lnTo>
                <a:lnTo>
                  <a:pt x="848755" y="507561"/>
                </a:lnTo>
                <a:lnTo>
                  <a:pt x="0" y="507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54174" y="490561"/>
            <a:ext cx="16345816" cy="10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7"/>
              </a:lnSpc>
            </a:pPr>
            <a:r>
              <a:rPr lang="en-US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travElWith 차별성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799460" y="6044979"/>
            <a:ext cx="4682015" cy="2722842"/>
            <a:chOff x="0" y="0"/>
            <a:chExt cx="6242687" cy="36304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64642" y="0"/>
              <a:ext cx="2313402" cy="2330350"/>
            </a:xfrm>
            <a:custGeom>
              <a:avLst/>
              <a:gdLst/>
              <a:ahLst/>
              <a:cxnLst/>
              <a:rect r="r" b="b" t="t" l="l"/>
              <a:pathLst>
                <a:path h="2330350" w="2313402">
                  <a:moveTo>
                    <a:pt x="0" y="0"/>
                  </a:moveTo>
                  <a:lnTo>
                    <a:pt x="2313402" y="0"/>
                  </a:lnTo>
                  <a:lnTo>
                    <a:pt x="2313402" y="2330350"/>
                  </a:lnTo>
                  <a:lnTo>
                    <a:pt x="0" y="2330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2933775"/>
              <a:ext cx="6242687" cy="696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75"/>
                </a:lnSpc>
                <a:spcBef>
                  <a:spcPct val="0"/>
                </a:spcBef>
              </a:pPr>
              <a:r>
                <a:rPr lang="en-US" sz="3053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리뷰 실시간 반영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43260" y="2188025"/>
            <a:ext cx="4694946" cy="3144022"/>
            <a:chOff x="0" y="0"/>
            <a:chExt cx="6259927" cy="41920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706457" y="0"/>
              <a:ext cx="2847014" cy="2877344"/>
            </a:xfrm>
            <a:custGeom>
              <a:avLst/>
              <a:gdLst/>
              <a:ahLst/>
              <a:cxnLst/>
              <a:rect r="r" b="b" t="t" l="l"/>
              <a:pathLst>
                <a:path h="2877344" w="2847014">
                  <a:moveTo>
                    <a:pt x="0" y="0"/>
                  </a:moveTo>
                  <a:lnTo>
                    <a:pt x="2847014" y="0"/>
                  </a:lnTo>
                  <a:lnTo>
                    <a:pt x="2847014" y="2877344"/>
                  </a:lnTo>
                  <a:lnTo>
                    <a:pt x="0" y="2877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3495347"/>
              <a:ext cx="6259927" cy="696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75"/>
                </a:lnSpc>
                <a:spcBef>
                  <a:spcPct val="0"/>
                </a:spcBef>
              </a:pPr>
              <a:r>
                <a:rPr lang="en-US" sz="3053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여행지 선택 도움 - 개인화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47700" y="5787059"/>
            <a:ext cx="5486065" cy="2980763"/>
            <a:chOff x="0" y="0"/>
            <a:chExt cx="7314754" cy="39743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148308" y="0"/>
              <a:ext cx="3018137" cy="3018137"/>
            </a:xfrm>
            <a:custGeom>
              <a:avLst/>
              <a:gdLst/>
              <a:ahLst/>
              <a:cxnLst/>
              <a:rect r="r" b="b" t="t" l="l"/>
              <a:pathLst>
                <a:path h="3018137" w="3018137">
                  <a:moveTo>
                    <a:pt x="0" y="0"/>
                  </a:moveTo>
                  <a:lnTo>
                    <a:pt x="3018137" y="0"/>
                  </a:lnTo>
                  <a:lnTo>
                    <a:pt x="3018137" y="3018137"/>
                  </a:lnTo>
                  <a:lnTo>
                    <a:pt x="0" y="3018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3277669"/>
              <a:ext cx="7314754" cy="696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75"/>
                </a:lnSpc>
                <a:spcBef>
                  <a:spcPct val="0"/>
                </a:spcBef>
              </a:pPr>
              <a:r>
                <a:rPr lang="en-US" sz="3053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RAG를 통한 추천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336359" y="2174824"/>
            <a:ext cx="4554061" cy="3157223"/>
            <a:chOff x="0" y="0"/>
            <a:chExt cx="6072082" cy="420963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468623" y="0"/>
              <a:ext cx="3134836" cy="2912548"/>
            </a:xfrm>
            <a:custGeom>
              <a:avLst/>
              <a:gdLst/>
              <a:ahLst/>
              <a:cxnLst/>
              <a:rect r="r" b="b" t="t" l="l"/>
              <a:pathLst>
                <a:path h="2912548" w="3134836">
                  <a:moveTo>
                    <a:pt x="0" y="0"/>
                  </a:moveTo>
                  <a:lnTo>
                    <a:pt x="3134836" y="0"/>
                  </a:lnTo>
                  <a:lnTo>
                    <a:pt x="3134836" y="2912548"/>
                  </a:lnTo>
                  <a:lnTo>
                    <a:pt x="0" y="2912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3512949"/>
              <a:ext cx="6072082" cy="696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75"/>
                </a:lnSpc>
                <a:spcBef>
                  <a:spcPct val="0"/>
                </a:spcBef>
              </a:pPr>
              <a:r>
                <a:rPr lang="en-US" sz="3053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리뷰 분석 - 긍정/부정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147170" y="5988075"/>
            <a:ext cx="4932438" cy="2779746"/>
            <a:chOff x="0" y="0"/>
            <a:chExt cx="6576584" cy="370632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2000413" y="0"/>
              <a:ext cx="2575758" cy="2482094"/>
            </a:xfrm>
            <a:custGeom>
              <a:avLst/>
              <a:gdLst/>
              <a:ahLst/>
              <a:cxnLst/>
              <a:rect r="r" b="b" t="t" l="l"/>
              <a:pathLst>
                <a:path h="2482094" w="2575758">
                  <a:moveTo>
                    <a:pt x="0" y="0"/>
                  </a:moveTo>
                  <a:lnTo>
                    <a:pt x="2575758" y="0"/>
                  </a:lnTo>
                  <a:lnTo>
                    <a:pt x="2575758" y="2482094"/>
                  </a:lnTo>
                  <a:lnTo>
                    <a:pt x="0" y="2482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3009647"/>
              <a:ext cx="6576584" cy="696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75"/>
                </a:lnSpc>
                <a:spcBef>
                  <a:spcPct val="0"/>
                </a:spcBef>
              </a:pPr>
              <a:r>
                <a:rPr lang="en-US" sz="3053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사용자 참여로 서비스 고도화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177837" y="1897786"/>
            <a:ext cx="3925262" cy="3434261"/>
            <a:chOff x="0" y="0"/>
            <a:chExt cx="5233683" cy="457901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005439" y="0"/>
              <a:ext cx="3222804" cy="3651315"/>
            </a:xfrm>
            <a:custGeom>
              <a:avLst/>
              <a:gdLst/>
              <a:ahLst/>
              <a:cxnLst/>
              <a:rect r="r" b="b" t="t" l="l"/>
              <a:pathLst>
                <a:path h="3651315" w="3222804">
                  <a:moveTo>
                    <a:pt x="0" y="0"/>
                  </a:moveTo>
                  <a:lnTo>
                    <a:pt x="3222804" y="0"/>
                  </a:lnTo>
                  <a:lnTo>
                    <a:pt x="3222804" y="3651315"/>
                  </a:lnTo>
                  <a:lnTo>
                    <a:pt x="0" y="3651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0" y="3882333"/>
              <a:ext cx="5233683" cy="696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75"/>
                </a:lnSpc>
                <a:spcBef>
                  <a:spcPct val="0"/>
                </a:spcBef>
              </a:pPr>
              <a:r>
                <a:rPr lang="en-US" sz="3053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순위 계산식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0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4174" y="9258300"/>
            <a:ext cx="848755" cy="507561"/>
          </a:xfrm>
          <a:custGeom>
            <a:avLst/>
            <a:gdLst/>
            <a:ahLst/>
            <a:cxnLst/>
            <a:rect r="r" b="b" t="t" l="l"/>
            <a:pathLst>
              <a:path h="507561" w="848755">
                <a:moveTo>
                  <a:pt x="0" y="0"/>
                </a:moveTo>
                <a:lnTo>
                  <a:pt x="848755" y="0"/>
                </a:lnTo>
                <a:lnTo>
                  <a:pt x="848755" y="507561"/>
                </a:lnTo>
                <a:lnTo>
                  <a:pt x="0" y="507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7673" y="1953190"/>
            <a:ext cx="16154553" cy="6934352"/>
            <a:chOff x="0" y="0"/>
            <a:chExt cx="21539405" cy="924580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6697069" cy="9245802"/>
              <a:chOff x="0" y="0"/>
              <a:chExt cx="1322878" cy="182633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322878" cy="1826331"/>
              </a:xfrm>
              <a:custGeom>
                <a:avLst/>
                <a:gdLst/>
                <a:ahLst/>
                <a:cxnLst/>
                <a:rect r="r" b="b" t="t" l="l"/>
                <a:pathLst>
                  <a:path h="1826331" w="1322878">
                    <a:moveTo>
                      <a:pt x="78609" y="0"/>
                    </a:moveTo>
                    <a:lnTo>
                      <a:pt x="1244269" y="0"/>
                    </a:lnTo>
                    <a:cubicBezTo>
                      <a:pt x="1265117" y="0"/>
                      <a:pt x="1285112" y="8282"/>
                      <a:pt x="1299854" y="23024"/>
                    </a:cubicBezTo>
                    <a:cubicBezTo>
                      <a:pt x="1314596" y="37766"/>
                      <a:pt x="1322878" y="57761"/>
                      <a:pt x="1322878" y="78609"/>
                    </a:cubicBezTo>
                    <a:lnTo>
                      <a:pt x="1322878" y="1747722"/>
                    </a:lnTo>
                    <a:cubicBezTo>
                      <a:pt x="1322878" y="1791137"/>
                      <a:pt x="1287683" y="1826331"/>
                      <a:pt x="1244269" y="1826331"/>
                    </a:cubicBezTo>
                    <a:lnTo>
                      <a:pt x="78609" y="1826331"/>
                    </a:lnTo>
                    <a:cubicBezTo>
                      <a:pt x="35194" y="1826331"/>
                      <a:pt x="0" y="1791137"/>
                      <a:pt x="0" y="1747722"/>
                    </a:cubicBezTo>
                    <a:lnTo>
                      <a:pt x="0" y="78609"/>
                    </a:lnTo>
                    <a:cubicBezTo>
                      <a:pt x="0" y="35194"/>
                      <a:pt x="35194" y="0"/>
                      <a:pt x="7860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1322878" cy="18739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7420969" y="0"/>
              <a:ext cx="6697069" cy="9245802"/>
              <a:chOff x="0" y="0"/>
              <a:chExt cx="1322878" cy="182633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322878" cy="1826331"/>
              </a:xfrm>
              <a:custGeom>
                <a:avLst/>
                <a:gdLst/>
                <a:ahLst/>
                <a:cxnLst/>
                <a:rect r="r" b="b" t="t" l="l"/>
                <a:pathLst>
                  <a:path h="1826331" w="1322878">
                    <a:moveTo>
                      <a:pt x="78609" y="0"/>
                    </a:moveTo>
                    <a:lnTo>
                      <a:pt x="1244269" y="0"/>
                    </a:lnTo>
                    <a:cubicBezTo>
                      <a:pt x="1265117" y="0"/>
                      <a:pt x="1285112" y="8282"/>
                      <a:pt x="1299854" y="23024"/>
                    </a:cubicBezTo>
                    <a:cubicBezTo>
                      <a:pt x="1314596" y="37766"/>
                      <a:pt x="1322878" y="57761"/>
                      <a:pt x="1322878" y="78609"/>
                    </a:cubicBezTo>
                    <a:lnTo>
                      <a:pt x="1322878" y="1747722"/>
                    </a:lnTo>
                    <a:cubicBezTo>
                      <a:pt x="1322878" y="1791137"/>
                      <a:pt x="1287683" y="1826331"/>
                      <a:pt x="1244269" y="1826331"/>
                    </a:cubicBezTo>
                    <a:lnTo>
                      <a:pt x="78609" y="1826331"/>
                    </a:lnTo>
                    <a:cubicBezTo>
                      <a:pt x="35194" y="1826331"/>
                      <a:pt x="0" y="1791137"/>
                      <a:pt x="0" y="1747722"/>
                    </a:cubicBezTo>
                    <a:lnTo>
                      <a:pt x="0" y="78609"/>
                    </a:lnTo>
                    <a:cubicBezTo>
                      <a:pt x="0" y="35194"/>
                      <a:pt x="35194" y="0"/>
                      <a:pt x="7860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1322878" cy="18739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14842335" y="0"/>
              <a:ext cx="6697069" cy="9245802"/>
              <a:chOff x="0" y="0"/>
              <a:chExt cx="1322878" cy="182633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22878" cy="1826331"/>
              </a:xfrm>
              <a:custGeom>
                <a:avLst/>
                <a:gdLst/>
                <a:ahLst/>
                <a:cxnLst/>
                <a:rect r="r" b="b" t="t" l="l"/>
                <a:pathLst>
                  <a:path h="1826331" w="1322878">
                    <a:moveTo>
                      <a:pt x="78609" y="0"/>
                    </a:moveTo>
                    <a:lnTo>
                      <a:pt x="1244269" y="0"/>
                    </a:lnTo>
                    <a:cubicBezTo>
                      <a:pt x="1265117" y="0"/>
                      <a:pt x="1285112" y="8282"/>
                      <a:pt x="1299854" y="23024"/>
                    </a:cubicBezTo>
                    <a:cubicBezTo>
                      <a:pt x="1314596" y="37766"/>
                      <a:pt x="1322878" y="57761"/>
                      <a:pt x="1322878" y="78609"/>
                    </a:cubicBezTo>
                    <a:lnTo>
                      <a:pt x="1322878" y="1747722"/>
                    </a:lnTo>
                    <a:cubicBezTo>
                      <a:pt x="1322878" y="1791137"/>
                      <a:pt x="1287683" y="1826331"/>
                      <a:pt x="1244269" y="1826331"/>
                    </a:cubicBezTo>
                    <a:lnTo>
                      <a:pt x="78609" y="1826331"/>
                    </a:lnTo>
                    <a:cubicBezTo>
                      <a:pt x="35194" y="1826331"/>
                      <a:pt x="0" y="1791137"/>
                      <a:pt x="0" y="1747722"/>
                    </a:cubicBezTo>
                    <a:lnTo>
                      <a:pt x="0" y="78609"/>
                    </a:lnTo>
                    <a:cubicBezTo>
                      <a:pt x="0" y="35194"/>
                      <a:pt x="35194" y="0"/>
                      <a:pt x="7860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1322878" cy="18739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8577970" y="2478425"/>
            <a:ext cx="1132059" cy="1469413"/>
          </a:xfrm>
          <a:custGeom>
            <a:avLst/>
            <a:gdLst/>
            <a:ahLst/>
            <a:cxnLst/>
            <a:rect r="r" b="b" t="t" l="l"/>
            <a:pathLst>
              <a:path h="1469413" w="1132059">
                <a:moveTo>
                  <a:pt x="0" y="0"/>
                </a:moveTo>
                <a:lnTo>
                  <a:pt x="1132060" y="0"/>
                </a:lnTo>
                <a:lnTo>
                  <a:pt x="1132060" y="1469413"/>
                </a:lnTo>
                <a:lnTo>
                  <a:pt x="0" y="14694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30820" y="2533572"/>
            <a:ext cx="1469413" cy="1469413"/>
          </a:xfrm>
          <a:custGeom>
            <a:avLst/>
            <a:gdLst/>
            <a:ahLst/>
            <a:cxnLst/>
            <a:rect r="r" b="b" t="t" l="l"/>
            <a:pathLst>
              <a:path h="1469413" w="1469413">
                <a:moveTo>
                  <a:pt x="0" y="0"/>
                </a:moveTo>
                <a:lnTo>
                  <a:pt x="1469413" y="0"/>
                </a:lnTo>
                <a:lnTo>
                  <a:pt x="1469413" y="1469412"/>
                </a:lnTo>
                <a:lnTo>
                  <a:pt x="0" y="1469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754523" y="2478425"/>
            <a:ext cx="1579706" cy="1579706"/>
          </a:xfrm>
          <a:custGeom>
            <a:avLst/>
            <a:gdLst/>
            <a:ahLst/>
            <a:cxnLst/>
            <a:rect r="r" b="b" t="t" l="l"/>
            <a:pathLst>
              <a:path h="1579706" w="1579706">
                <a:moveTo>
                  <a:pt x="0" y="0"/>
                </a:moveTo>
                <a:lnTo>
                  <a:pt x="1579706" y="0"/>
                </a:lnTo>
                <a:lnTo>
                  <a:pt x="1579706" y="1579706"/>
                </a:lnTo>
                <a:lnTo>
                  <a:pt x="0" y="1579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54174" y="490561"/>
            <a:ext cx="16345816" cy="10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7"/>
              </a:lnSpc>
            </a:pPr>
            <a:r>
              <a:rPr lang="en-US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Chatbot concept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03841" y="5076825"/>
            <a:ext cx="4123372" cy="186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</a:pPr>
            <a:r>
              <a:rPr lang="en-US" sz="2672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Dataset</a:t>
            </a:r>
          </a:p>
          <a:p>
            <a:pPr algn="just">
              <a:lnSpc>
                <a:spcPts val="3741"/>
              </a:lnSpc>
            </a:pPr>
          </a:p>
          <a:p>
            <a:pPr algn="l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전국관광지표준정보데이터    </a:t>
            </a:r>
          </a:p>
          <a:p>
            <a:pPr algn="l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전국문화축제표준데이터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041841" y="4538980"/>
            <a:ext cx="3005070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7641465" y="4567555"/>
            <a:ext cx="3005070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3362992" y="4605655"/>
            <a:ext cx="3005070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450126" y="5076825"/>
            <a:ext cx="4188500" cy="326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</a:pPr>
            <a:r>
              <a:rPr lang="en-US" sz="2672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소개</a:t>
            </a:r>
          </a:p>
          <a:p>
            <a:pPr algn="l">
              <a:lnSpc>
                <a:spcPts val="3741"/>
              </a:lnSpc>
            </a:pPr>
          </a:p>
          <a:p>
            <a:pPr algn="l">
              <a:lnSpc>
                <a:spcPts val="3741"/>
              </a:lnSpc>
            </a:pPr>
            <a:r>
              <a:rPr lang="en-US" sz="267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이름은 ‘With’</a:t>
            </a:r>
          </a:p>
          <a:p>
            <a:pPr algn="l">
              <a:lnSpc>
                <a:spcPts val="3741"/>
              </a:lnSpc>
            </a:pPr>
            <a:r>
              <a:rPr lang="en-US" sz="267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20년 경력의 국내 여행 가이드</a:t>
            </a:r>
          </a:p>
          <a:p>
            <a:pPr algn="l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친절하고 예의바름</a:t>
            </a:r>
          </a:p>
          <a:p>
            <a:pPr algn="l">
              <a:lnSpc>
                <a:spcPts val="3741"/>
              </a:lnSpc>
              <a:spcBef>
                <a:spcPct val="0"/>
              </a:spcBef>
            </a:pPr>
          </a:p>
          <a:p>
            <a:pPr algn="l">
              <a:lnSpc>
                <a:spcPts val="3741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6973363" y="5076825"/>
            <a:ext cx="4341274" cy="373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</a:pPr>
            <a:r>
              <a:rPr lang="en-US" sz="2672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Prompt</a:t>
            </a:r>
          </a:p>
          <a:p>
            <a:pPr algn="l">
              <a:lnSpc>
                <a:spcPts val="3741"/>
              </a:lnSpc>
            </a:pPr>
          </a:p>
          <a:p>
            <a:pPr algn="l">
              <a:lnSpc>
                <a:spcPts val="3741"/>
              </a:lnSpc>
            </a:pPr>
            <a:r>
              <a:rPr lang="en-US" sz="267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사용자의 효율적 의사결정 도움</a:t>
            </a:r>
          </a:p>
          <a:p>
            <a:pPr algn="l">
              <a:lnSpc>
                <a:spcPts val="3741"/>
              </a:lnSpc>
            </a:pPr>
            <a:r>
              <a:rPr lang="en-US" sz="267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최신 정보 제공에 노력</a:t>
            </a:r>
          </a:p>
          <a:p>
            <a:pPr algn="l">
              <a:lnSpc>
                <a:spcPts val="3741"/>
              </a:lnSpc>
            </a:pPr>
            <a:r>
              <a:rPr lang="en-US" sz="267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관련 주제에 한해 응답</a:t>
            </a:r>
          </a:p>
          <a:p>
            <a:pPr algn="l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Hallucination 최소화</a:t>
            </a:r>
          </a:p>
          <a:p>
            <a:pPr algn="l">
              <a:lnSpc>
                <a:spcPts val="3741"/>
              </a:lnSpc>
              <a:spcBef>
                <a:spcPct val="0"/>
              </a:spcBef>
            </a:pPr>
          </a:p>
          <a:p>
            <a:pPr algn="l">
              <a:lnSpc>
                <a:spcPts val="3741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0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4174" y="9258300"/>
            <a:ext cx="848755" cy="507561"/>
          </a:xfrm>
          <a:custGeom>
            <a:avLst/>
            <a:gdLst/>
            <a:ahLst/>
            <a:cxnLst/>
            <a:rect r="r" b="b" t="t" l="l"/>
            <a:pathLst>
              <a:path h="507561" w="848755">
                <a:moveTo>
                  <a:pt x="0" y="0"/>
                </a:moveTo>
                <a:lnTo>
                  <a:pt x="848755" y="0"/>
                </a:lnTo>
                <a:lnTo>
                  <a:pt x="848755" y="507561"/>
                </a:lnTo>
                <a:lnTo>
                  <a:pt x="0" y="507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6723" y="1953190"/>
            <a:ext cx="16154553" cy="6934352"/>
            <a:chOff x="0" y="0"/>
            <a:chExt cx="21539405" cy="924580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6697069" cy="9245802"/>
              <a:chOff x="0" y="0"/>
              <a:chExt cx="1322878" cy="182633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322878" cy="1826331"/>
              </a:xfrm>
              <a:custGeom>
                <a:avLst/>
                <a:gdLst/>
                <a:ahLst/>
                <a:cxnLst/>
                <a:rect r="r" b="b" t="t" l="l"/>
                <a:pathLst>
                  <a:path h="1826331" w="1322878">
                    <a:moveTo>
                      <a:pt x="78609" y="0"/>
                    </a:moveTo>
                    <a:lnTo>
                      <a:pt x="1244269" y="0"/>
                    </a:lnTo>
                    <a:cubicBezTo>
                      <a:pt x="1265117" y="0"/>
                      <a:pt x="1285112" y="8282"/>
                      <a:pt x="1299854" y="23024"/>
                    </a:cubicBezTo>
                    <a:cubicBezTo>
                      <a:pt x="1314596" y="37766"/>
                      <a:pt x="1322878" y="57761"/>
                      <a:pt x="1322878" y="78609"/>
                    </a:cubicBezTo>
                    <a:lnTo>
                      <a:pt x="1322878" y="1747722"/>
                    </a:lnTo>
                    <a:cubicBezTo>
                      <a:pt x="1322878" y="1791137"/>
                      <a:pt x="1287683" y="1826331"/>
                      <a:pt x="1244269" y="1826331"/>
                    </a:cubicBezTo>
                    <a:lnTo>
                      <a:pt x="78609" y="1826331"/>
                    </a:lnTo>
                    <a:cubicBezTo>
                      <a:pt x="35194" y="1826331"/>
                      <a:pt x="0" y="1791137"/>
                      <a:pt x="0" y="1747722"/>
                    </a:cubicBezTo>
                    <a:lnTo>
                      <a:pt x="0" y="78609"/>
                    </a:lnTo>
                    <a:cubicBezTo>
                      <a:pt x="0" y="35194"/>
                      <a:pt x="35194" y="0"/>
                      <a:pt x="7860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1322878" cy="18739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7420969" y="0"/>
              <a:ext cx="6697069" cy="9245802"/>
              <a:chOff x="0" y="0"/>
              <a:chExt cx="1322878" cy="182633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322878" cy="1826331"/>
              </a:xfrm>
              <a:custGeom>
                <a:avLst/>
                <a:gdLst/>
                <a:ahLst/>
                <a:cxnLst/>
                <a:rect r="r" b="b" t="t" l="l"/>
                <a:pathLst>
                  <a:path h="1826331" w="1322878">
                    <a:moveTo>
                      <a:pt x="78609" y="0"/>
                    </a:moveTo>
                    <a:lnTo>
                      <a:pt x="1244269" y="0"/>
                    </a:lnTo>
                    <a:cubicBezTo>
                      <a:pt x="1265117" y="0"/>
                      <a:pt x="1285112" y="8282"/>
                      <a:pt x="1299854" y="23024"/>
                    </a:cubicBezTo>
                    <a:cubicBezTo>
                      <a:pt x="1314596" y="37766"/>
                      <a:pt x="1322878" y="57761"/>
                      <a:pt x="1322878" y="78609"/>
                    </a:cubicBezTo>
                    <a:lnTo>
                      <a:pt x="1322878" y="1747722"/>
                    </a:lnTo>
                    <a:cubicBezTo>
                      <a:pt x="1322878" y="1791137"/>
                      <a:pt x="1287683" y="1826331"/>
                      <a:pt x="1244269" y="1826331"/>
                    </a:cubicBezTo>
                    <a:lnTo>
                      <a:pt x="78609" y="1826331"/>
                    </a:lnTo>
                    <a:cubicBezTo>
                      <a:pt x="35194" y="1826331"/>
                      <a:pt x="0" y="1791137"/>
                      <a:pt x="0" y="1747722"/>
                    </a:cubicBezTo>
                    <a:lnTo>
                      <a:pt x="0" y="78609"/>
                    </a:lnTo>
                    <a:cubicBezTo>
                      <a:pt x="0" y="35194"/>
                      <a:pt x="35194" y="0"/>
                      <a:pt x="7860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1322878" cy="18739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14842335" y="0"/>
              <a:ext cx="6697069" cy="9245802"/>
              <a:chOff x="0" y="0"/>
              <a:chExt cx="1322878" cy="182633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22878" cy="1826331"/>
              </a:xfrm>
              <a:custGeom>
                <a:avLst/>
                <a:gdLst/>
                <a:ahLst/>
                <a:cxnLst/>
                <a:rect r="r" b="b" t="t" l="l"/>
                <a:pathLst>
                  <a:path h="1826331" w="1322878">
                    <a:moveTo>
                      <a:pt x="78609" y="0"/>
                    </a:moveTo>
                    <a:lnTo>
                      <a:pt x="1244269" y="0"/>
                    </a:lnTo>
                    <a:cubicBezTo>
                      <a:pt x="1265117" y="0"/>
                      <a:pt x="1285112" y="8282"/>
                      <a:pt x="1299854" y="23024"/>
                    </a:cubicBezTo>
                    <a:cubicBezTo>
                      <a:pt x="1314596" y="37766"/>
                      <a:pt x="1322878" y="57761"/>
                      <a:pt x="1322878" y="78609"/>
                    </a:cubicBezTo>
                    <a:lnTo>
                      <a:pt x="1322878" y="1747722"/>
                    </a:lnTo>
                    <a:cubicBezTo>
                      <a:pt x="1322878" y="1791137"/>
                      <a:pt x="1287683" y="1826331"/>
                      <a:pt x="1244269" y="1826331"/>
                    </a:cubicBezTo>
                    <a:lnTo>
                      <a:pt x="78609" y="1826331"/>
                    </a:lnTo>
                    <a:cubicBezTo>
                      <a:pt x="35194" y="1826331"/>
                      <a:pt x="0" y="1791137"/>
                      <a:pt x="0" y="1747722"/>
                    </a:cubicBezTo>
                    <a:lnTo>
                      <a:pt x="0" y="78609"/>
                    </a:lnTo>
                    <a:cubicBezTo>
                      <a:pt x="0" y="35194"/>
                      <a:pt x="35194" y="0"/>
                      <a:pt x="7860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1322878" cy="18739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</a:pPr>
              </a:p>
            </p:txBody>
          </p:sp>
        </p:grpSp>
      </p:grpSp>
      <p:sp>
        <p:nvSpPr>
          <p:cNvPr name="TextBox 13" id="13"/>
          <p:cNvSpPr txBox="true"/>
          <p:nvPr/>
        </p:nvSpPr>
        <p:spPr>
          <a:xfrm rot="0">
            <a:off x="754174" y="490561"/>
            <a:ext cx="16345816" cy="10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7"/>
              </a:lnSpc>
            </a:pPr>
            <a:r>
              <a:rPr lang="en-US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시연 개요</a:t>
            </a:r>
          </a:p>
        </p:txBody>
      </p:sp>
      <p:sp>
        <p:nvSpPr>
          <p:cNvPr name="AutoShape 14" id="14"/>
          <p:cNvSpPr/>
          <p:nvPr/>
        </p:nvSpPr>
        <p:spPr>
          <a:xfrm>
            <a:off x="2041841" y="3281381"/>
            <a:ext cx="3005070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7647751" y="3281381"/>
            <a:ext cx="3005070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3253662" y="3281381"/>
            <a:ext cx="3005070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224402" y="4110056"/>
            <a:ext cx="4639948" cy="1272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사용자 :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여행 계획을 위한 날씨 정보 요구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 - 특정 지역 + (특정 일자 or n일 뒤)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81745" y="2361796"/>
            <a:ext cx="3925262" cy="541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  <a:spcBef>
                <a:spcPct val="0"/>
              </a:spcBef>
            </a:pPr>
            <a:r>
              <a:rPr lang="en-US" sz="3053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단기 날씨 확인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87655" y="2361796"/>
            <a:ext cx="3925262" cy="541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  <a:spcBef>
                <a:spcPct val="0"/>
              </a:spcBef>
            </a:pPr>
            <a:r>
              <a:rPr lang="en-US" sz="3053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축제 일정 확인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93566" y="2361796"/>
            <a:ext cx="3925262" cy="541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  <a:spcBef>
                <a:spcPct val="0"/>
              </a:spcBef>
            </a:pPr>
            <a:r>
              <a:rPr lang="en-US" sz="3053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인기 관광지 순위 확인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4402" y="6213136"/>
            <a:ext cx="4639948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응답 예상 정보 :</a:t>
            </a:r>
            <a:r>
              <a:rPr lang="en-US" sz="2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오전/오후 요약된 날씨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여행을 위한 조언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30312" y="4110056"/>
            <a:ext cx="4639948" cy="1272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사용자 :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여행 계획을 위한 축제 정보 요구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 - 특정 지역 or 특정 기간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24026" y="6213136"/>
            <a:ext cx="4639948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응답 예상 정보 :</a:t>
            </a:r>
            <a:r>
              <a:rPr lang="en-US" sz="2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축제 이름, 일정, 축제 내용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여행을 위한 조언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36223" y="4110056"/>
            <a:ext cx="4639948" cy="1272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사용자 :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여행 계획을 위한 정보 조회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 - 특정 여행지 순위 or 상위 5등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25999" y="6213136"/>
            <a:ext cx="4639948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응답 예상 정보 :</a:t>
            </a:r>
            <a:r>
              <a:rPr lang="en-US" sz="2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해당 여행지의 순위 + 추가 정보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  or 상위 5개 여행지 목록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0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1665514"/>
            <a:ext cx="18288000" cy="7837714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754174" y="9258300"/>
            <a:ext cx="848755" cy="507561"/>
          </a:xfrm>
          <a:custGeom>
            <a:avLst/>
            <a:gdLst/>
            <a:ahLst/>
            <a:cxnLst/>
            <a:rect r="r" b="b" t="t" l="l"/>
            <a:pathLst>
              <a:path h="507561" w="848755">
                <a:moveTo>
                  <a:pt x="0" y="0"/>
                </a:moveTo>
                <a:lnTo>
                  <a:pt x="848755" y="0"/>
                </a:lnTo>
                <a:lnTo>
                  <a:pt x="848755" y="507561"/>
                </a:lnTo>
                <a:lnTo>
                  <a:pt x="0" y="5075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54174" y="490561"/>
            <a:ext cx="16345816" cy="10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7"/>
              </a:lnSpc>
            </a:pPr>
            <a:r>
              <a:rPr lang="en-US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시연 동영상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0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4174" y="9258300"/>
            <a:ext cx="848755" cy="507561"/>
          </a:xfrm>
          <a:custGeom>
            <a:avLst/>
            <a:gdLst/>
            <a:ahLst/>
            <a:cxnLst/>
            <a:rect r="r" b="b" t="t" l="l"/>
            <a:pathLst>
              <a:path h="507561" w="848755">
                <a:moveTo>
                  <a:pt x="0" y="0"/>
                </a:moveTo>
                <a:lnTo>
                  <a:pt x="848755" y="0"/>
                </a:lnTo>
                <a:lnTo>
                  <a:pt x="848755" y="507561"/>
                </a:lnTo>
                <a:lnTo>
                  <a:pt x="0" y="507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31529" y="1975548"/>
            <a:ext cx="14731296" cy="7339902"/>
            <a:chOff x="0" y="0"/>
            <a:chExt cx="3879848" cy="19331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79848" cy="1933143"/>
            </a:xfrm>
            <a:custGeom>
              <a:avLst/>
              <a:gdLst/>
              <a:ahLst/>
              <a:cxnLst/>
              <a:rect r="r" b="b" t="t" l="l"/>
              <a:pathLst>
                <a:path h="1933143" w="3879848">
                  <a:moveTo>
                    <a:pt x="0" y="0"/>
                  </a:moveTo>
                  <a:lnTo>
                    <a:pt x="3879848" y="0"/>
                  </a:lnTo>
                  <a:lnTo>
                    <a:pt x="3879848" y="1933143"/>
                  </a:lnTo>
                  <a:lnTo>
                    <a:pt x="0" y="19331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879848" cy="1999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240683" y="5379967"/>
            <a:ext cx="2110738" cy="762656"/>
            <a:chOff x="0" y="0"/>
            <a:chExt cx="2814317" cy="10168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6874" cy="1016874"/>
            </a:xfrm>
            <a:custGeom>
              <a:avLst/>
              <a:gdLst/>
              <a:ahLst/>
              <a:cxnLst/>
              <a:rect r="r" b="b" t="t" l="l"/>
              <a:pathLst>
                <a:path h="1016874" w="1016874">
                  <a:moveTo>
                    <a:pt x="0" y="0"/>
                  </a:moveTo>
                  <a:lnTo>
                    <a:pt x="1016874" y="0"/>
                  </a:lnTo>
                  <a:lnTo>
                    <a:pt x="1016874" y="1016874"/>
                  </a:lnTo>
                  <a:lnTo>
                    <a:pt x="0" y="1016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797443" y="0"/>
              <a:ext cx="1016874" cy="1016874"/>
            </a:xfrm>
            <a:custGeom>
              <a:avLst/>
              <a:gdLst/>
              <a:ahLst/>
              <a:cxnLst/>
              <a:rect r="r" b="b" t="t" l="l"/>
              <a:pathLst>
                <a:path h="1016874" w="1016874">
                  <a:moveTo>
                    <a:pt x="0" y="0"/>
                  </a:moveTo>
                  <a:lnTo>
                    <a:pt x="1016874" y="0"/>
                  </a:lnTo>
                  <a:lnTo>
                    <a:pt x="1016874" y="1016874"/>
                  </a:lnTo>
                  <a:lnTo>
                    <a:pt x="0" y="1016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AutoShape 9" id="9"/>
            <p:cNvSpPr/>
            <p:nvPr/>
          </p:nvSpPr>
          <p:spPr>
            <a:xfrm>
              <a:off x="966074" y="483037"/>
              <a:ext cx="8821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5514859" y="3048426"/>
            <a:ext cx="6783440" cy="2331541"/>
            <a:chOff x="0" y="0"/>
            <a:chExt cx="1786585" cy="6140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86585" cy="614068"/>
            </a:xfrm>
            <a:custGeom>
              <a:avLst/>
              <a:gdLst/>
              <a:ahLst/>
              <a:cxnLst/>
              <a:rect r="r" b="b" t="t" l="l"/>
              <a:pathLst>
                <a:path h="614068" w="1786585">
                  <a:moveTo>
                    <a:pt x="0" y="0"/>
                  </a:moveTo>
                  <a:lnTo>
                    <a:pt x="1786585" y="0"/>
                  </a:lnTo>
                  <a:lnTo>
                    <a:pt x="1786585" y="614068"/>
                  </a:lnTo>
                  <a:lnTo>
                    <a:pt x="0" y="6140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ysDot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1786585" cy="680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905747" y="3483564"/>
            <a:ext cx="6110624" cy="1758378"/>
            <a:chOff x="0" y="0"/>
            <a:chExt cx="8147499" cy="234450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775991" y="969754"/>
              <a:ext cx="798890" cy="798890"/>
            </a:xfrm>
            <a:custGeom>
              <a:avLst/>
              <a:gdLst/>
              <a:ahLst/>
              <a:cxnLst/>
              <a:rect r="r" b="b" t="t" l="l"/>
              <a:pathLst>
                <a:path h="798890" w="798890">
                  <a:moveTo>
                    <a:pt x="0" y="0"/>
                  </a:moveTo>
                  <a:lnTo>
                    <a:pt x="798890" y="0"/>
                  </a:lnTo>
                  <a:lnTo>
                    <a:pt x="798890" y="798890"/>
                  </a:lnTo>
                  <a:lnTo>
                    <a:pt x="0" y="798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36533" cy="902936"/>
            </a:xfrm>
            <a:custGeom>
              <a:avLst/>
              <a:gdLst/>
              <a:ahLst/>
              <a:cxnLst/>
              <a:rect r="r" b="b" t="t" l="l"/>
              <a:pathLst>
                <a:path h="902936" w="936533">
                  <a:moveTo>
                    <a:pt x="0" y="0"/>
                  </a:moveTo>
                  <a:lnTo>
                    <a:pt x="936533" y="0"/>
                  </a:lnTo>
                  <a:lnTo>
                    <a:pt x="936533" y="902936"/>
                  </a:lnTo>
                  <a:lnTo>
                    <a:pt x="0" y="902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66966" t="-68325" r="-416819" b="-350681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0" y="38543"/>
              <a:ext cx="2350872" cy="2305961"/>
              <a:chOff x="0" y="0"/>
              <a:chExt cx="344511" cy="337929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44511" cy="337929"/>
              </a:xfrm>
              <a:custGeom>
                <a:avLst/>
                <a:gdLst/>
                <a:ahLst/>
                <a:cxnLst/>
                <a:rect r="r" b="b" t="t" l="l"/>
                <a:pathLst>
                  <a:path h="337929" w="344511">
                    <a:moveTo>
                      <a:pt x="0" y="0"/>
                    </a:moveTo>
                    <a:lnTo>
                      <a:pt x="344511" y="0"/>
                    </a:lnTo>
                    <a:lnTo>
                      <a:pt x="344511" y="337929"/>
                    </a:lnTo>
                    <a:lnTo>
                      <a:pt x="0" y="33792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258516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66675"/>
                <a:ext cx="344511" cy="404604"/>
              </a:xfrm>
              <a:prstGeom prst="rect">
                <a:avLst/>
              </a:prstGeom>
            </p:spPr>
            <p:txBody>
              <a:bodyPr anchor="ctr" rtlCol="false" tIns="68474" lIns="68474" bIns="68474" rIns="68474"/>
              <a:lstStyle/>
              <a:p>
                <a:pPr algn="ctr">
                  <a:lnSpc>
                    <a:spcPts val="3741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3640699" y="0"/>
              <a:ext cx="892305" cy="898253"/>
            </a:xfrm>
            <a:custGeom>
              <a:avLst/>
              <a:gdLst/>
              <a:ahLst/>
              <a:cxnLst/>
              <a:rect r="r" b="b" t="t" l="l"/>
              <a:pathLst>
                <a:path h="898253" w="892305">
                  <a:moveTo>
                    <a:pt x="0" y="0"/>
                  </a:moveTo>
                  <a:lnTo>
                    <a:pt x="892305" y="0"/>
                  </a:lnTo>
                  <a:lnTo>
                    <a:pt x="892305" y="898253"/>
                  </a:lnTo>
                  <a:lnTo>
                    <a:pt x="0" y="898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3640699" y="0"/>
              <a:ext cx="4506799" cy="2344504"/>
              <a:chOff x="0" y="0"/>
              <a:chExt cx="660453" cy="34357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60453" cy="343578"/>
              </a:xfrm>
              <a:custGeom>
                <a:avLst/>
                <a:gdLst/>
                <a:ahLst/>
                <a:cxnLst/>
                <a:rect r="r" b="b" t="t" l="l"/>
                <a:pathLst>
                  <a:path h="343578" w="660453">
                    <a:moveTo>
                      <a:pt x="0" y="0"/>
                    </a:moveTo>
                    <a:lnTo>
                      <a:pt x="660453" y="0"/>
                    </a:lnTo>
                    <a:lnTo>
                      <a:pt x="660453" y="343578"/>
                    </a:lnTo>
                    <a:lnTo>
                      <a:pt x="0" y="34357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7FBF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66675"/>
                <a:ext cx="660453" cy="410253"/>
              </a:xfrm>
              <a:prstGeom prst="rect">
                <a:avLst/>
              </a:prstGeom>
            </p:spPr>
            <p:txBody>
              <a:bodyPr anchor="ctr" rtlCol="false" tIns="68474" lIns="68474" bIns="68474" rIns="68474"/>
              <a:lstStyle/>
              <a:p>
                <a:pPr algn="ctr">
                  <a:lnSpc>
                    <a:spcPts val="3741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6465108" y="802155"/>
              <a:ext cx="778737" cy="778737"/>
            </a:xfrm>
            <a:custGeom>
              <a:avLst/>
              <a:gdLst/>
              <a:ahLst/>
              <a:cxnLst/>
              <a:rect r="r" b="b" t="t" l="l"/>
              <a:pathLst>
                <a:path h="778737" w="778737">
                  <a:moveTo>
                    <a:pt x="0" y="0"/>
                  </a:moveTo>
                  <a:lnTo>
                    <a:pt x="778737" y="0"/>
                  </a:lnTo>
                  <a:lnTo>
                    <a:pt x="778737" y="778737"/>
                  </a:lnTo>
                  <a:lnTo>
                    <a:pt x="0" y="778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544353" y="652673"/>
              <a:ext cx="1116245" cy="1116245"/>
            </a:xfrm>
            <a:custGeom>
              <a:avLst/>
              <a:gdLst/>
              <a:ahLst/>
              <a:cxnLst/>
              <a:rect r="r" b="b" t="t" l="l"/>
              <a:pathLst>
                <a:path h="1116245" w="1116245">
                  <a:moveTo>
                    <a:pt x="0" y="0"/>
                  </a:moveTo>
                  <a:lnTo>
                    <a:pt x="1116245" y="0"/>
                  </a:lnTo>
                  <a:lnTo>
                    <a:pt x="1116245" y="1116245"/>
                  </a:lnTo>
                  <a:lnTo>
                    <a:pt x="0" y="1116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AutoShape 25" id="25"/>
            <p:cNvSpPr/>
            <p:nvPr/>
          </p:nvSpPr>
          <p:spPr>
            <a:xfrm>
              <a:off x="5580304" y="1236195"/>
              <a:ext cx="922904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12835287" y="4751640"/>
            <a:ext cx="1763154" cy="1729471"/>
            <a:chOff x="0" y="0"/>
            <a:chExt cx="2350872" cy="230596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1175436" y="1109591"/>
              <a:ext cx="842826" cy="842826"/>
            </a:xfrm>
            <a:custGeom>
              <a:avLst/>
              <a:gdLst/>
              <a:ahLst/>
              <a:cxnLst/>
              <a:rect r="r" b="b" t="t" l="l"/>
              <a:pathLst>
                <a:path h="842826" w="842826">
                  <a:moveTo>
                    <a:pt x="0" y="0"/>
                  </a:moveTo>
                  <a:lnTo>
                    <a:pt x="842826" y="0"/>
                  </a:lnTo>
                  <a:lnTo>
                    <a:pt x="842826" y="842826"/>
                  </a:lnTo>
                  <a:lnTo>
                    <a:pt x="0" y="842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92305" cy="898253"/>
            </a:xfrm>
            <a:custGeom>
              <a:avLst/>
              <a:gdLst/>
              <a:ahLst/>
              <a:cxnLst/>
              <a:rect r="r" b="b" t="t" l="l"/>
              <a:pathLst>
                <a:path h="898253" w="892305">
                  <a:moveTo>
                    <a:pt x="0" y="0"/>
                  </a:moveTo>
                  <a:lnTo>
                    <a:pt x="892305" y="0"/>
                  </a:lnTo>
                  <a:lnTo>
                    <a:pt x="892305" y="898253"/>
                  </a:lnTo>
                  <a:lnTo>
                    <a:pt x="0" y="898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29" id="29"/>
            <p:cNvGrpSpPr/>
            <p:nvPr/>
          </p:nvGrpSpPr>
          <p:grpSpPr>
            <a:xfrm rot="0">
              <a:off x="0" y="0"/>
              <a:ext cx="2350872" cy="2305961"/>
              <a:chOff x="0" y="0"/>
              <a:chExt cx="344511" cy="337929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344511" cy="337929"/>
              </a:xfrm>
              <a:custGeom>
                <a:avLst/>
                <a:gdLst/>
                <a:ahLst/>
                <a:cxnLst/>
                <a:rect r="r" b="b" t="t" l="l"/>
                <a:pathLst>
                  <a:path h="337929" w="344511">
                    <a:moveTo>
                      <a:pt x="0" y="0"/>
                    </a:moveTo>
                    <a:lnTo>
                      <a:pt x="344511" y="0"/>
                    </a:lnTo>
                    <a:lnTo>
                      <a:pt x="344511" y="337929"/>
                    </a:lnTo>
                    <a:lnTo>
                      <a:pt x="0" y="33792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7FBF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66675"/>
                <a:ext cx="344511" cy="404604"/>
              </a:xfrm>
              <a:prstGeom prst="rect">
                <a:avLst/>
              </a:prstGeom>
            </p:spPr>
            <p:txBody>
              <a:bodyPr anchor="ctr" rtlCol="false" tIns="68474" lIns="68474" bIns="68474" rIns="68474"/>
              <a:lstStyle/>
              <a:p>
                <a:pPr algn="ctr">
                  <a:lnSpc>
                    <a:spcPts val="3741"/>
                  </a:lnSpc>
                </a:pPr>
              </a:p>
            </p:txBody>
          </p:sp>
        </p:grpSp>
      </p:grpSp>
      <p:grpSp>
        <p:nvGrpSpPr>
          <p:cNvPr name="Group 32" id="32"/>
          <p:cNvGrpSpPr/>
          <p:nvPr/>
        </p:nvGrpSpPr>
        <p:grpSpPr>
          <a:xfrm rot="0">
            <a:off x="5483325" y="6142623"/>
            <a:ext cx="6783440" cy="2331541"/>
            <a:chOff x="0" y="0"/>
            <a:chExt cx="1786585" cy="61406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786585" cy="614068"/>
            </a:xfrm>
            <a:custGeom>
              <a:avLst/>
              <a:gdLst/>
              <a:ahLst/>
              <a:cxnLst/>
              <a:rect r="r" b="b" t="t" l="l"/>
              <a:pathLst>
                <a:path h="614068" w="1786585">
                  <a:moveTo>
                    <a:pt x="0" y="0"/>
                  </a:moveTo>
                  <a:lnTo>
                    <a:pt x="1786585" y="0"/>
                  </a:lnTo>
                  <a:lnTo>
                    <a:pt x="1786585" y="614068"/>
                  </a:lnTo>
                  <a:lnTo>
                    <a:pt x="0" y="6140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ysDot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66675"/>
              <a:ext cx="1786585" cy="680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1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5905747" y="6237873"/>
            <a:ext cx="6110624" cy="1758378"/>
            <a:chOff x="0" y="0"/>
            <a:chExt cx="8147499" cy="234450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775991" y="969754"/>
              <a:ext cx="798890" cy="798890"/>
            </a:xfrm>
            <a:custGeom>
              <a:avLst/>
              <a:gdLst/>
              <a:ahLst/>
              <a:cxnLst/>
              <a:rect r="r" b="b" t="t" l="l"/>
              <a:pathLst>
                <a:path h="798890" w="798890">
                  <a:moveTo>
                    <a:pt x="0" y="0"/>
                  </a:moveTo>
                  <a:lnTo>
                    <a:pt x="798890" y="0"/>
                  </a:lnTo>
                  <a:lnTo>
                    <a:pt x="798890" y="798890"/>
                  </a:lnTo>
                  <a:lnTo>
                    <a:pt x="0" y="798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936533" cy="902936"/>
            </a:xfrm>
            <a:custGeom>
              <a:avLst/>
              <a:gdLst/>
              <a:ahLst/>
              <a:cxnLst/>
              <a:rect r="r" b="b" t="t" l="l"/>
              <a:pathLst>
                <a:path h="902936" w="936533">
                  <a:moveTo>
                    <a:pt x="0" y="0"/>
                  </a:moveTo>
                  <a:lnTo>
                    <a:pt x="936533" y="0"/>
                  </a:lnTo>
                  <a:lnTo>
                    <a:pt x="936533" y="902936"/>
                  </a:lnTo>
                  <a:lnTo>
                    <a:pt x="0" y="902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66966" t="-68325" r="-416819" b="-350681"/>
              </a:stretch>
            </a:blipFill>
          </p:spPr>
        </p:sp>
        <p:grpSp>
          <p:nvGrpSpPr>
            <p:cNvPr name="Group 38" id="38"/>
            <p:cNvGrpSpPr/>
            <p:nvPr/>
          </p:nvGrpSpPr>
          <p:grpSpPr>
            <a:xfrm rot="0">
              <a:off x="0" y="38543"/>
              <a:ext cx="2350872" cy="2305961"/>
              <a:chOff x="0" y="0"/>
              <a:chExt cx="344511" cy="337929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344511" cy="337929"/>
              </a:xfrm>
              <a:custGeom>
                <a:avLst/>
                <a:gdLst/>
                <a:ahLst/>
                <a:cxnLst/>
                <a:rect r="r" b="b" t="t" l="l"/>
                <a:pathLst>
                  <a:path h="337929" w="344511">
                    <a:moveTo>
                      <a:pt x="0" y="0"/>
                    </a:moveTo>
                    <a:lnTo>
                      <a:pt x="344511" y="0"/>
                    </a:lnTo>
                    <a:lnTo>
                      <a:pt x="344511" y="337929"/>
                    </a:lnTo>
                    <a:lnTo>
                      <a:pt x="0" y="33792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258516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66675"/>
                <a:ext cx="344511" cy="404604"/>
              </a:xfrm>
              <a:prstGeom prst="rect">
                <a:avLst/>
              </a:prstGeom>
            </p:spPr>
            <p:txBody>
              <a:bodyPr anchor="ctr" rtlCol="false" tIns="68474" lIns="68474" bIns="68474" rIns="68474"/>
              <a:lstStyle/>
              <a:p>
                <a:pPr algn="ctr">
                  <a:lnSpc>
                    <a:spcPts val="3741"/>
                  </a:lnSpc>
                </a:pPr>
              </a:p>
            </p:txBody>
          </p:sp>
        </p:grpSp>
        <p:sp>
          <p:nvSpPr>
            <p:cNvPr name="Freeform 41" id="41"/>
            <p:cNvSpPr/>
            <p:nvPr/>
          </p:nvSpPr>
          <p:spPr>
            <a:xfrm flipH="false" flipV="false" rot="0">
              <a:off x="3640699" y="0"/>
              <a:ext cx="892305" cy="898253"/>
            </a:xfrm>
            <a:custGeom>
              <a:avLst/>
              <a:gdLst/>
              <a:ahLst/>
              <a:cxnLst/>
              <a:rect r="r" b="b" t="t" l="l"/>
              <a:pathLst>
                <a:path h="898253" w="892305">
                  <a:moveTo>
                    <a:pt x="0" y="0"/>
                  </a:moveTo>
                  <a:lnTo>
                    <a:pt x="892305" y="0"/>
                  </a:lnTo>
                  <a:lnTo>
                    <a:pt x="892305" y="898253"/>
                  </a:lnTo>
                  <a:lnTo>
                    <a:pt x="0" y="898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42" id="42"/>
            <p:cNvGrpSpPr/>
            <p:nvPr/>
          </p:nvGrpSpPr>
          <p:grpSpPr>
            <a:xfrm rot="0">
              <a:off x="3640699" y="0"/>
              <a:ext cx="4506799" cy="2344504"/>
              <a:chOff x="0" y="0"/>
              <a:chExt cx="660453" cy="343578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660453" cy="343578"/>
              </a:xfrm>
              <a:custGeom>
                <a:avLst/>
                <a:gdLst/>
                <a:ahLst/>
                <a:cxnLst/>
                <a:rect r="r" b="b" t="t" l="l"/>
                <a:pathLst>
                  <a:path h="343578" w="660453">
                    <a:moveTo>
                      <a:pt x="0" y="0"/>
                    </a:moveTo>
                    <a:lnTo>
                      <a:pt x="660453" y="0"/>
                    </a:lnTo>
                    <a:lnTo>
                      <a:pt x="660453" y="343578"/>
                    </a:lnTo>
                    <a:lnTo>
                      <a:pt x="0" y="34357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7FBF"/>
                </a:solidFill>
                <a:prstDash val="solid"/>
                <a:miter/>
              </a:ln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66675"/>
                <a:ext cx="660453" cy="410253"/>
              </a:xfrm>
              <a:prstGeom prst="rect">
                <a:avLst/>
              </a:prstGeom>
            </p:spPr>
            <p:txBody>
              <a:bodyPr anchor="ctr" rtlCol="false" tIns="68474" lIns="68474" bIns="68474" rIns="68474"/>
              <a:lstStyle/>
              <a:p>
                <a:pPr algn="ctr">
                  <a:lnSpc>
                    <a:spcPts val="3741"/>
                  </a:lnSpc>
                </a:pPr>
              </a:p>
            </p:txBody>
          </p:sp>
        </p:grpSp>
        <p:sp>
          <p:nvSpPr>
            <p:cNvPr name="Freeform 45" id="45"/>
            <p:cNvSpPr/>
            <p:nvPr/>
          </p:nvSpPr>
          <p:spPr>
            <a:xfrm flipH="false" flipV="false" rot="0">
              <a:off x="6465108" y="802155"/>
              <a:ext cx="778737" cy="778737"/>
            </a:xfrm>
            <a:custGeom>
              <a:avLst/>
              <a:gdLst/>
              <a:ahLst/>
              <a:cxnLst/>
              <a:rect r="r" b="b" t="t" l="l"/>
              <a:pathLst>
                <a:path h="778737" w="778737">
                  <a:moveTo>
                    <a:pt x="0" y="0"/>
                  </a:moveTo>
                  <a:lnTo>
                    <a:pt x="778737" y="0"/>
                  </a:lnTo>
                  <a:lnTo>
                    <a:pt x="778737" y="778737"/>
                  </a:lnTo>
                  <a:lnTo>
                    <a:pt x="0" y="778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4544353" y="652673"/>
              <a:ext cx="1116245" cy="1116245"/>
            </a:xfrm>
            <a:custGeom>
              <a:avLst/>
              <a:gdLst/>
              <a:ahLst/>
              <a:cxnLst/>
              <a:rect r="r" b="b" t="t" l="l"/>
              <a:pathLst>
                <a:path h="1116245" w="1116245">
                  <a:moveTo>
                    <a:pt x="0" y="0"/>
                  </a:moveTo>
                  <a:lnTo>
                    <a:pt x="1116245" y="0"/>
                  </a:lnTo>
                  <a:lnTo>
                    <a:pt x="1116245" y="1116245"/>
                  </a:lnTo>
                  <a:lnTo>
                    <a:pt x="0" y="1116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AutoShape 47" id="47"/>
            <p:cNvSpPr/>
            <p:nvPr/>
          </p:nvSpPr>
          <p:spPr>
            <a:xfrm>
              <a:off x="5580304" y="1236195"/>
              <a:ext cx="922904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AutoShape 48" id="48"/>
          <p:cNvSpPr/>
          <p:nvPr/>
        </p:nvSpPr>
        <p:spPr>
          <a:xfrm flipV="true">
            <a:off x="9720379" y="4671282"/>
            <a:ext cx="0" cy="84918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 flipH="true">
            <a:off x="9720379" y="6062351"/>
            <a:ext cx="0" cy="80824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0" id="50"/>
          <p:cNvSpPr/>
          <p:nvPr/>
        </p:nvSpPr>
        <p:spPr>
          <a:xfrm>
            <a:off x="4183914" y="5501418"/>
            <a:ext cx="553646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>
            <a:off x="4183914" y="6043301"/>
            <a:ext cx="553646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 flipV="true">
            <a:off x="11317820" y="7164687"/>
            <a:ext cx="276823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 flipV="true">
            <a:off x="11317820" y="4381803"/>
            <a:ext cx="276823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>
            <a:off x="14105103" y="4381803"/>
            <a:ext cx="0" cy="11780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5" id="55"/>
          <p:cNvSpPr/>
          <p:nvPr/>
        </p:nvSpPr>
        <p:spPr>
          <a:xfrm flipV="true">
            <a:off x="14067003" y="6237873"/>
            <a:ext cx="0" cy="92681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6" id="56"/>
          <p:cNvSpPr/>
          <p:nvPr/>
        </p:nvSpPr>
        <p:spPr>
          <a:xfrm>
            <a:off x="2763433" y="4518882"/>
            <a:ext cx="314231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>
            <a:off x="2763433" y="7327443"/>
            <a:ext cx="314231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8" id="58"/>
          <p:cNvSpPr/>
          <p:nvPr/>
        </p:nvSpPr>
        <p:spPr>
          <a:xfrm flipV="true">
            <a:off x="2753908" y="6043301"/>
            <a:ext cx="0" cy="128699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9" id="59"/>
          <p:cNvSpPr/>
          <p:nvPr/>
        </p:nvSpPr>
        <p:spPr>
          <a:xfrm>
            <a:off x="2782483" y="4518882"/>
            <a:ext cx="0" cy="100158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0" id="60"/>
          <p:cNvGrpSpPr/>
          <p:nvPr/>
        </p:nvGrpSpPr>
        <p:grpSpPr>
          <a:xfrm rot="0">
            <a:off x="2065641" y="2475790"/>
            <a:ext cx="14046733" cy="6571010"/>
            <a:chOff x="0" y="0"/>
            <a:chExt cx="3699551" cy="1730636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3699551" cy="1730636"/>
            </a:xfrm>
            <a:custGeom>
              <a:avLst/>
              <a:gdLst/>
              <a:ahLst/>
              <a:cxnLst/>
              <a:rect r="r" b="b" t="t" l="l"/>
              <a:pathLst>
                <a:path h="1730636" w="3699551">
                  <a:moveTo>
                    <a:pt x="0" y="0"/>
                  </a:moveTo>
                  <a:lnTo>
                    <a:pt x="3699551" y="0"/>
                  </a:lnTo>
                  <a:lnTo>
                    <a:pt x="3699551" y="1730636"/>
                  </a:lnTo>
                  <a:lnTo>
                    <a:pt x="0" y="17306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58516"/>
              </a:solidFill>
              <a:prstDash val="solid"/>
              <a:miter/>
            </a:ln>
          </p:spPr>
        </p:sp>
        <p:sp>
          <p:nvSpPr>
            <p:cNvPr name="TextBox 62" id="62"/>
            <p:cNvSpPr txBox="true"/>
            <p:nvPr/>
          </p:nvSpPr>
          <p:spPr>
            <a:xfrm>
              <a:off x="0" y="-66675"/>
              <a:ext cx="3699551" cy="1797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1"/>
                </a:lnSpc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2065641" y="2475790"/>
            <a:ext cx="568489" cy="619704"/>
            <a:chOff x="0" y="0"/>
            <a:chExt cx="149725" cy="163214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149725" cy="163214"/>
            </a:xfrm>
            <a:custGeom>
              <a:avLst/>
              <a:gdLst/>
              <a:ahLst/>
              <a:cxnLst/>
              <a:rect r="r" b="b" t="t" l="l"/>
              <a:pathLst>
                <a:path h="163214" w="149725">
                  <a:moveTo>
                    <a:pt x="0" y="0"/>
                  </a:moveTo>
                  <a:lnTo>
                    <a:pt x="149725" y="0"/>
                  </a:lnTo>
                  <a:lnTo>
                    <a:pt x="149725" y="163214"/>
                  </a:lnTo>
                  <a:lnTo>
                    <a:pt x="0" y="163214"/>
                  </a:lnTo>
                  <a:close/>
                </a:path>
              </a:pathLst>
            </a:custGeom>
            <a:solidFill>
              <a:srgbClr val="238614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57150"/>
              <a:ext cx="149725" cy="2203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VPC</a:t>
              </a:r>
            </a:p>
          </p:txBody>
        </p:sp>
      </p:grpSp>
      <p:sp>
        <p:nvSpPr>
          <p:cNvPr name="TextBox 66" id="66"/>
          <p:cNvSpPr txBox="true"/>
          <p:nvPr/>
        </p:nvSpPr>
        <p:spPr>
          <a:xfrm rot="0">
            <a:off x="754174" y="490561"/>
            <a:ext cx="16345816" cy="10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7"/>
              </a:lnSpc>
            </a:pPr>
            <a:r>
              <a:rPr lang="en-US" sz="6000" spc="-6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Architecture</a:t>
            </a:r>
          </a:p>
        </p:txBody>
      </p:sp>
      <p:grpSp>
        <p:nvGrpSpPr>
          <p:cNvPr name="Group 67" id="67"/>
          <p:cNvGrpSpPr/>
          <p:nvPr/>
        </p:nvGrpSpPr>
        <p:grpSpPr>
          <a:xfrm rot="0">
            <a:off x="1831529" y="1975548"/>
            <a:ext cx="1464523" cy="437705"/>
            <a:chOff x="0" y="0"/>
            <a:chExt cx="385718" cy="11528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385718" cy="115280"/>
            </a:xfrm>
            <a:custGeom>
              <a:avLst/>
              <a:gdLst/>
              <a:ahLst/>
              <a:cxnLst/>
              <a:rect r="r" b="b" t="t" l="l"/>
              <a:pathLst>
                <a:path h="115280" w="385718">
                  <a:moveTo>
                    <a:pt x="0" y="0"/>
                  </a:moveTo>
                  <a:lnTo>
                    <a:pt x="385718" y="0"/>
                  </a:lnTo>
                  <a:lnTo>
                    <a:pt x="385718" y="115280"/>
                  </a:lnTo>
                  <a:lnTo>
                    <a:pt x="0" y="1152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47625"/>
              <a:ext cx="385718" cy="162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9"/>
                </a:lnSpc>
              </a:pPr>
              <a:r>
                <a:rPr lang="en-US" sz="12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AWS Cloud</a:t>
              </a:r>
            </a:p>
          </p:txBody>
        </p:sp>
      </p:grpSp>
      <p:sp>
        <p:nvSpPr>
          <p:cNvPr name="AutoShape 70" id="70"/>
          <p:cNvSpPr/>
          <p:nvPr/>
        </p:nvSpPr>
        <p:spPr>
          <a:xfrm flipH="true">
            <a:off x="7037009" y="7384593"/>
            <a:ext cx="245477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1" id="71"/>
          <p:cNvSpPr txBox="true"/>
          <p:nvPr/>
        </p:nvSpPr>
        <p:spPr>
          <a:xfrm rot="0">
            <a:off x="3181752" y="2089210"/>
            <a:ext cx="4154987" cy="27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800" spc="17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Region : Oregon(us-west-2)</a:t>
            </a:r>
          </a:p>
        </p:txBody>
      </p:sp>
      <p:sp>
        <p:nvSpPr>
          <p:cNvPr name="AutoShape 72" id="72"/>
          <p:cNvSpPr/>
          <p:nvPr/>
        </p:nvSpPr>
        <p:spPr>
          <a:xfrm flipH="true">
            <a:off x="6932234" y="4261822"/>
            <a:ext cx="245477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DAGKtDxE6sM</dc:identifier>
  <dcterms:modified xsi:type="dcterms:W3CDTF">2011-08-01T06:04:30Z</dcterms:modified>
  <cp:revision>1</cp:revision>
  <dc:title>단락 텍스트</dc:title>
</cp:coreProperties>
</file>